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9" r:id="rId4"/>
    <p:sldId id="260" r:id="rId5"/>
    <p:sldId id="261" r:id="rId6"/>
    <p:sldId id="308" r:id="rId7"/>
    <p:sldId id="262" r:id="rId8"/>
    <p:sldId id="359" r:id="rId9"/>
    <p:sldId id="263" r:id="rId10"/>
    <p:sldId id="267" r:id="rId11"/>
    <p:sldId id="268" r:id="rId12"/>
    <p:sldId id="306" r:id="rId13"/>
    <p:sldId id="307" r:id="rId14"/>
    <p:sldId id="498" r:id="rId15"/>
    <p:sldId id="505" r:id="rId16"/>
    <p:sldId id="276" r:id="rId17"/>
    <p:sldId id="275" r:id="rId18"/>
    <p:sldId id="508" r:id="rId19"/>
    <p:sldId id="509" r:id="rId20"/>
    <p:sldId id="510" r:id="rId21"/>
    <p:sldId id="511" r:id="rId22"/>
    <p:sldId id="512" r:id="rId23"/>
    <p:sldId id="1619" r:id="rId24"/>
    <p:sldId id="1620" r:id="rId25"/>
    <p:sldId id="1621" r:id="rId26"/>
    <p:sldId id="1622" r:id="rId27"/>
    <p:sldId id="517" r:id="rId28"/>
    <p:sldId id="310" r:id="rId29"/>
    <p:sldId id="519" r:id="rId30"/>
    <p:sldId id="520" r:id="rId31"/>
    <p:sldId id="521" r:id="rId32"/>
    <p:sldId id="1201" r:id="rId33"/>
    <p:sldId id="1202" r:id="rId34"/>
    <p:sldId id="1137" r:id="rId35"/>
    <p:sldId id="522" r:id="rId36"/>
    <p:sldId id="387" r:id="rId37"/>
    <p:sldId id="39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E3425"/>
    <a:srgbClr val="163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85326" autoAdjust="0"/>
  </p:normalViewPr>
  <p:slideViewPr>
    <p:cSldViewPr>
      <p:cViewPr varScale="1">
        <p:scale>
          <a:sx n="114" d="100"/>
          <a:sy n="114" d="100"/>
        </p:scale>
        <p:origin x="8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C6B42-EC9E-44D3-95EA-AEC8C1D55487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3B01D-3F6C-4E69-B842-F4570EE5DF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7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3B01D-3F6C-4E69-B842-F4570EE5DFC1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774D-A60B-EE44-BFEC-98C0C68189C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435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3B01D-3F6C-4E69-B842-F4570EE5DFC1}" type="slidenum">
              <a:rPr lang="en-IN" smtClean="0">
                <a:solidFill>
                  <a:prstClr val="black"/>
                </a:solidFill>
              </a:rPr>
              <a:pPr/>
              <a:t>29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88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g.jpg"/>
          <p:cNvPicPr>
            <a:picLocks noChangeAspect="1"/>
          </p:cNvPicPr>
          <p:nvPr userDrawn="1"/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  <a:effectLst/>
        </p:spPr>
      </p:pic>
      <p:sp>
        <p:nvSpPr>
          <p:cNvPr id="7" name="Oval 6"/>
          <p:cNvSpPr/>
          <p:nvPr userDrawn="1"/>
        </p:nvSpPr>
        <p:spPr>
          <a:xfrm>
            <a:off x="7483114" y="6459687"/>
            <a:ext cx="221799" cy="221799"/>
          </a:xfrm>
          <a:prstGeom prst="ellipse">
            <a:avLst/>
          </a:prstGeom>
          <a:solidFill>
            <a:srgbClr val="163E6F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7440273" y="6497339"/>
            <a:ext cx="308508" cy="22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fld id="{945B5D6D-F138-41BF-890C-A4C97DCE1142}" type="slidenum">
              <a:rPr lang="en-US" sz="800" smtClean="0">
                <a:solidFill>
                  <a:schemeClr val="bg1"/>
                </a:solidFill>
                <a:latin typeface="Oswald Light"/>
                <a:cs typeface="Oswald Light"/>
              </a:rPr>
              <a:pPr>
                <a:lnSpc>
                  <a:spcPct val="70000"/>
                </a:lnSpc>
              </a:pPr>
              <a:t>‹#›</a:t>
            </a:fld>
            <a:endParaRPr lang="en-US" sz="800" dirty="0">
              <a:solidFill>
                <a:schemeClr val="bg1"/>
              </a:solidFill>
              <a:latin typeface="Oswald Light"/>
              <a:cs typeface="Oswald Ligh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799581" y="6462861"/>
            <a:ext cx="0" cy="21600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Untitled-1.wmf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884368" y="6381328"/>
            <a:ext cx="864096" cy="2955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.jpg"/>
          <p:cNvPicPr>
            <a:picLocks noChangeAspect="1"/>
          </p:cNvPicPr>
          <p:nvPr userDrawn="1"/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4071942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71472" y="1857364"/>
            <a:ext cx="813690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55 Roman" pitchFamily="34" charset="0"/>
              </a:rPr>
              <a:t>A Quick Way to Spot and Fix</a:t>
            </a:r>
            <a:br>
              <a:rPr lang="en-US" sz="4000" b="1" dirty="0">
                <a:solidFill>
                  <a:schemeClr val="bg1"/>
                </a:solidFill>
                <a:latin typeface="Helvetica 55 Roman" pitchFamily="34" charset="0"/>
              </a:rPr>
            </a:br>
            <a:r>
              <a:rPr lang="en-US" sz="4500" b="1" dirty="0">
                <a:solidFill>
                  <a:schemeClr val="bg1"/>
                </a:solidFill>
                <a:latin typeface="Helvetica 55 Roman" pitchFamily="34" charset="0"/>
              </a:rPr>
              <a:t>Operational Inefficiencies</a:t>
            </a:r>
          </a:p>
        </p:txBody>
      </p:sp>
      <p:pic>
        <p:nvPicPr>
          <p:cNvPr id="9" name="Picture 8" descr="Untitled-1.w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6582" y="5373216"/>
            <a:ext cx="3390836" cy="115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70863" y="4941168"/>
            <a:ext cx="17518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en-IN" sz="3000" b="1">
                <a:solidFill>
                  <a:srgbClr val="163E6F"/>
                </a:solidFill>
                <a:latin typeface="Helvetica 55 Roman" pitchFamily="34" charset="0"/>
              </a:rPr>
              <a:t>Effective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84301" y="4941168"/>
            <a:ext cx="17711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en-IN" sz="3000" b="1">
                <a:solidFill>
                  <a:srgbClr val="EE3425"/>
                </a:solidFill>
                <a:latin typeface="Helvetica 55 Roman" pitchFamily="34" charset="0"/>
              </a:rPr>
              <a:t>Efficient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48675" y="2924944"/>
            <a:ext cx="6767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en-IN" sz="3000" i="1">
                <a:solidFill>
                  <a:schemeClr val="bg1">
                    <a:lumMod val="50000"/>
                  </a:schemeClr>
                </a:solidFill>
                <a:latin typeface="Helvetica 55 Roman" pitchFamily="34" charset="0"/>
              </a:rPr>
              <a:t>vs.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29730" y="1844824"/>
            <a:ext cx="2834158" cy="2834158"/>
            <a:chOff x="729730" y="1844824"/>
            <a:chExt cx="2834158" cy="2834158"/>
          </a:xfrm>
        </p:grpSpPr>
        <p:sp>
          <p:nvSpPr>
            <p:cNvPr id="7" name="Oval 6"/>
            <p:cNvSpPr/>
            <p:nvPr/>
          </p:nvSpPr>
          <p:spPr>
            <a:xfrm>
              <a:off x="729730" y="1844824"/>
              <a:ext cx="2834158" cy="2834158"/>
            </a:xfrm>
            <a:prstGeom prst="ellips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lide 13.wmf"/>
            <p:cNvPicPr>
              <a:picLocks noChangeAspect="1"/>
            </p:cNvPicPr>
            <p:nvPr/>
          </p:nvPicPr>
          <p:blipFill>
            <a:blip r:embed="rId2" cstate="print"/>
            <a:srcRect r="59553"/>
            <a:stretch>
              <a:fillRect/>
            </a:stretch>
          </p:blipFill>
          <p:spPr>
            <a:xfrm>
              <a:off x="1331640" y="2708920"/>
              <a:ext cx="1872208" cy="1237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Operational Management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410250" y="1844824"/>
            <a:ext cx="2834158" cy="2834158"/>
            <a:chOff x="5410250" y="1844824"/>
            <a:chExt cx="2834158" cy="2834158"/>
          </a:xfrm>
        </p:grpSpPr>
        <p:sp>
          <p:nvSpPr>
            <p:cNvPr id="25" name="Oval 24"/>
            <p:cNvSpPr/>
            <p:nvPr/>
          </p:nvSpPr>
          <p:spPr>
            <a:xfrm>
              <a:off x="5410250" y="1844824"/>
              <a:ext cx="2834158" cy="2834158"/>
            </a:xfrm>
            <a:prstGeom prst="ellips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Slide 13.wmf"/>
            <p:cNvPicPr>
              <a:picLocks noChangeAspect="1"/>
            </p:cNvPicPr>
            <p:nvPr/>
          </p:nvPicPr>
          <p:blipFill>
            <a:blip r:embed="rId2" cstate="print"/>
            <a:srcRect l="50725"/>
            <a:stretch>
              <a:fillRect/>
            </a:stretch>
          </p:blipFill>
          <p:spPr>
            <a:xfrm>
              <a:off x="5652120" y="2708920"/>
              <a:ext cx="2304256" cy="1328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729730" y="1844824"/>
            <a:ext cx="2834158" cy="2834158"/>
            <a:chOff x="729730" y="1844824"/>
            <a:chExt cx="2834158" cy="2834158"/>
          </a:xfrm>
        </p:grpSpPr>
        <p:sp>
          <p:nvSpPr>
            <p:cNvPr id="7" name="Oval 6"/>
            <p:cNvSpPr/>
            <p:nvPr/>
          </p:nvSpPr>
          <p:spPr>
            <a:xfrm>
              <a:off x="729730" y="1844824"/>
              <a:ext cx="2834158" cy="2834158"/>
            </a:xfrm>
            <a:prstGeom prst="ellips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lide 13.wmf"/>
            <p:cNvPicPr>
              <a:picLocks noChangeAspect="1"/>
            </p:cNvPicPr>
            <p:nvPr/>
          </p:nvPicPr>
          <p:blipFill>
            <a:blip r:embed="rId2" cstate="print"/>
            <a:srcRect r="59553"/>
            <a:stretch>
              <a:fillRect/>
            </a:stretch>
          </p:blipFill>
          <p:spPr>
            <a:xfrm>
              <a:off x="1331640" y="2708920"/>
              <a:ext cx="1872208" cy="1237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Subtitle 2"/>
          <p:cNvSpPr txBox="1">
            <a:spLocks/>
          </p:cNvSpPr>
          <p:nvPr/>
        </p:nvSpPr>
        <p:spPr>
          <a:xfrm>
            <a:off x="3851920" y="1628800"/>
            <a:ext cx="4392488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Process adequate to accomplish intended purpose or goal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Produces an expected result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We got the job done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Effective Operation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6"/>
          <p:cNvGrpSpPr/>
          <p:nvPr/>
        </p:nvGrpSpPr>
        <p:grpSpPr>
          <a:xfrm>
            <a:off x="5698282" y="1844824"/>
            <a:ext cx="2834158" cy="2834158"/>
            <a:chOff x="5410250" y="1844824"/>
            <a:chExt cx="2834158" cy="2834158"/>
          </a:xfrm>
        </p:grpSpPr>
        <p:sp>
          <p:nvSpPr>
            <p:cNvPr id="25" name="Oval 24"/>
            <p:cNvSpPr/>
            <p:nvPr/>
          </p:nvSpPr>
          <p:spPr>
            <a:xfrm>
              <a:off x="5410250" y="1844824"/>
              <a:ext cx="2834158" cy="2834158"/>
            </a:xfrm>
            <a:prstGeom prst="ellips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Slide 13.wmf"/>
            <p:cNvPicPr>
              <a:picLocks noChangeAspect="1"/>
            </p:cNvPicPr>
            <p:nvPr/>
          </p:nvPicPr>
          <p:blipFill>
            <a:blip r:embed="rId2" cstate="print"/>
            <a:srcRect l="50725"/>
            <a:stretch>
              <a:fillRect/>
            </a:stretch>
          </p:blipFill>
          <p:spPr>
            <a:xfrm>
              <a:off x="5652120" y="2708920"/>
              <a:ext cx="2304256" cy="1328750"/>
            </a:xfrm>
            <a:prstGeom prst="rect">
              <a:avLst/>
            </a:prstGeom>
          </p:spPr>
        </p:pic>
      </p:grpSp>
      <p:sp>
        <p:nvSpPr>
          <p:cNvPr id="15" name="Subtitle 2"/>
          <p:cNvSpPr txBox="1">
            <a:spLocks/>
          </p:cNvSpPr>
          <p:nvPr/>
        </p:nvSpPr>
        <p:spPr>
          <a:xfrm>
            <a:off x="611560" y="1628800"/>
            <a:ext cx="5904656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Performing same or similar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task </a:t>
            </a:r>
            <a:r>
              <a:rPr lang="en-IN" sz="2400" b="1" dirty="0">
                <a:solidFill>
                  <a:srgbClr val="FF0000"/>
                </a:solidFill>
                <a:latin typeface="Helvetica 55 Roman" pitchFamily="34" charset="0"/>
              </a:rPr>
              <a:t>in best possible manner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Which reduces wasted time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and effort = increase in net profit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Concentrates on how much effort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it takes to produce desired result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Rather than concentrating on results alone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Efficient Operation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349235"/>
            <a:ext cx="8280920" cy="4729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Similar businesses selling essentially same products or providing the same services</a:t>
            </a:r>
          </a:p>
          <a:p>
            <a:pPr marL="252000" indent="-252000" algn="l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Same size workforce</a:t>
            </a:r>
          </a:p>
          <a:p>
            <a:pPr marL="252000" indent="-252000" algn="l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Located in equivalent type facilities</a:t>
            </a:r>
          </a:p>
          <a:p>
            <a:pPr marL="914400" lvl="1" indent="-457200" algn="l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schemeClr val="tx1"/>
                </a:solidFill>
                <a:latin typeface="Helvetica 55 Roman" pitchFamily="34" charset="0"/>
              </a:rPr>
              <a:t>One completely automated with up-to-date equipment, computers, software</a:t>
            </a:r>
          </a:p>
          <a:p>
            <a:pPr marL="914400" lvl="1" indent="-457200" algn="l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Other still operating with older equipment and manual operations</a:t>
            </a:r>
            <a:endParaRPr lang="en-IN" b="1" dirty="0">
              <a:solidFill>
                <a:schemeClr val="tx1"/>
              </a:solidFill>
              <a:latin typeface="Helvetica 55 Roman"/>
              <a:cs typeface="Helvetica 55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92411"/>
          </a:xfrm>
          <a:prstGeom prst="rect">
            <a:avLst/>
          </a:prstGeom>
          <a:solidFill>
            <a:srgbClr val="163E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87624" y="404664"/>
            <a:ext cx="705678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b="1" dirty="0">
              <a:solidFill>
                <a:prstClr val="white"/>
              </a:solidFill>
              <a:latin typeface="Helvetica 65 Medium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9512" y="332656"/>
            <a:ext cx="871296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prstClr val="white"/>
                </a:solidFill>
                <a:latin typeface="Helvetica 55 Roman"/>
                <a:cs typeface="Helvetica 55 Roman"/>
              </a:rPr>
              <a:t>Example</a:t>
            </a:r>
            <a:endParaRPr lang="en-IN" b="1" dirty="0">
              <a:solidFill>
                <a:prstClr val="white"/>
              </a:solidFill>
              <a:latin typeface="Helvetica 55 Roman"/>
              <a:cs typeface="Helvetica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170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340767"/>
            <a:ext cx="8280920" cy="4301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Improved productivity</a:t>
            </a:r>
          </a:p>
          <a:p>
            <a:pPr marL="914400" lvl="1" indent="-457200" algn="l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Higher profits</a:t>
            </a:r>
          </a:p>
          <a:p>
            <a:pPr marL="914400" lvl="1" indent="-457200" algn="l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Reduction of billing errors</a:t>
            </a:r>
          </a:p>
          <a:p>
            <a:pPr marL="914400" lvl="1" indent="-457200" algn="l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Less workplace accidents</a:t>
            </a:r>
          </a:p>
          <a:p>
            <a:pPr marL="914400" lvl="1" indent="-457200" algn="l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Increase of new customers</a:t>
            </a:r>
          </a:p>
          <a:p>
            <a:pPr marL="914400" lvl="1" indent="-457200" algn="l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Reduction of customer complaints</a:t>
            </a:r>
          </a:p>
          <a:p>
            <a:pPr marL="457200" indent="-457200" algn="l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Whatever is trying to be improved must be measured</a:t>
            </a: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92411"/>
          </a:xfrm>
          <a:prstGeom prst="rect">
            <a:avLst/>
          </a:prstGeom>
          <a:solidFill>
            <a:srgbClr val="163E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87624" y="404664"/>
            <a:ext cx="705678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b="1" dirty="0">
              <a:solidFill>
                <a:prstClr val="white"/>
              </a:solidFill>
              <a:latin typeface="Helvetica 65 Medium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9512" y="332656"/>
            <a:ext cx="871296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prstClr val="white"/>
                </a:solidFill>
                <a:latin typeface="Helvetica 55 Roman"/>
                <a:cs typeface="Helvetica 55 Roman"/>
              </a:rPr>
              <a:t>How To Measure Improvements</a:t>
            </a:r>
            <a:endParaRPr lang="en-IN" b="1" dirty="0">
              <a:solidFill>
                <a:prstClr val="white"/>
              </a:solidFill>
              <a:latin typeface="Helvetica 55 Roman"/>
              <a:cs typeface="Helvetica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693257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utterstock_79764832.jpg"/>
          <p:cNvPicPr>
            <a:picLocks noChangeAspect="1"/>
          </p:cNvPicPr>
          <p:nvPr/>
        </p:nvPicPr>
        <p:blipFill>
          <a:blip r:embed="rId2" cstate="print"/>
          <a:srcRect l="8010" r="3599"/>
          <a:stretch>
            <a:fillRect/>
          </a:stretch>
        </p:blipFill>
        <p:spPr>
          <a:xfrm>
            <a:off x="0" y="1"/>
            <a:ext cx="9144000" cy="68853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5328592"/>
            <a:ext cx="9144000" cy="1556792"/>
          </a:xfrm>
          <a:prstGeom prst="rect">
            <a:avLst/>
          </a:prstGeom>
          <a:solidFill>
            <a:srgbClr val="163E6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467544" y="5517232"/>
            <a:ext cx="8208912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500" b="1">
                <a:solidFill>
                  <a:schemeClr val="bg1"/>
                </a:solidFill>
                <a:latin typeface="Helvetica 55 Roman" pitchFamily="34" charset="0"/>
              </a:rPr>
              <a:t>Supply Chain Management (SCM)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700808"/>
            <a:ext cx="7704856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b="1" dirty="0">
                <a:solidFill>
                  <a:srgbClr val="000000"/>
                </a:solidFill>
                <a:latin typeface="Helvetica 65 Medium" pitchFamily="34" charset="0"/>
              </a:rPr>
              <a:t>All primary business activities from beginning of</a:t>
            </a:r>
            <a:br>
              <a:rPr lang="en-IN" sz="2400" b="1" dirty="0">
                <a:solidFill>
                  <a:srgbClr val="000000"/>
                </a:solidFill>
                <a:latin typeface="Helvetica 65 Medium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65 Medium" pitchFamily="34" charset="0"/>
              </a:rPr>
              <a:t>supply movement to final destination</a:t>
            </a:r>
          </a:p>
        </p:txBody>
      </p:sp>
      <p:sp>
        <p:nvSpPr>
          <p:cNvPr id="8" name="Freeform 7"/>
          <p:cNvSpPr/>
          <p:nvPr/>
        </p:nvSpPr>
        <p:spPr>
          <a:xfrm flipV="1">
            <a:off x="2123728" y="3330904"/>
            <a:ext cx="3888432" cy="1221889"/>
          </a:xfrm>
          <a:custGeom>
            <a:avLst/>
            <a:gdLst>
              <a:gd name="connsiteX0" fmla="*/ 0 w 2683934"/>
              <a:gd name="connsiteY0" fmla="*/ 702733 h 799629"/>
              <a:gd name="connsiteX1" fmla="*/ 431800 w 2683934"/>
              <a:gd name="connsiteY1" fmla="*/ 533400 h 799629"/>
              <a:gd name="connsiteX2" fmla="*/ 897467 w 2683934"/>
              <a:gd name="connsiteY2" fmla="*/ 719667 h 799629"/>
              <a:gd name="connsiteX3" fmla="*/ 1151467 w 2683934"/>
              <a:gd name="connsiteY3" fmla="*/ 778933 h 799629"/>
              <a:gd name="connsiteX4" fmla="*/ 1456267 w 2683934"/>
              <a:gd name="connsiteY4" fmla="*/ 787400 h 799629"/>
              <a:gd name="connsiteX5" fmla="*/ 1769534 w 2683934"/>
              <a:gd name="connsiteY5" fmla="*/ 618067 h 799629"/>
              <a:gd name="connsiteX6" fmla="*/ 1981200 w 2683934"/>
              <a:gd name="connsiteY6" fmla="*/ 313267 h 799629"/>
              <a:gd name="connsiteX7" fmla="*/ 2218267 w 2683934"/>
              <a:gd name="connsiteY7" fmla="*/ 118533 h 799629"/>
              <a:gd name="connsiteX8" fmla="*/ 2463800 w 2683934"/>
              <a:gd name="connsiteY8" fmla="*/ 16933 h 799629"/>
              <a:gd name="connsiteX9" fmla="*/ 2683934 w 2683934"/>
              <a:gd name="connsiteY9" fmla="*/ 0 h 799629"/>
              <a:gd name="connsiteX0" fmla="*/ 0 w 2683934"/>
              <a:gd name="connsiteY0" fmla="*/ 705555 h 817033"/>
              <a:gd name="connsiteX1" fmla="*/ 431800 w 2683934"/>
              <a:gd name="connsiteY1" fmla="*/ 536222 h 817033"/>
              <a:gd name="connsiteX2" fmla="*/ 897467 w 2683934"/>
              <a:gd name="connsiteY2" fmla="*/ 722489 h 817033"/>
              <a:gd name="connsiteX3" fmla="*/ 1151467 w 2683934"/>
              <a:gd name="connsiteY3" fmla="*/ 781755 h 817033"/>
              <a:gd name="connsiteX4" fmla="*/ 1456267 w 2683934"/>
              <a:gd name="connsiteY4" fmla="*/ 790222 h 817033"/>
              <a:gd name="connsiteX5" fmla="*/ 1769534 w 2683934"/>
              <a:gd name="connsiteY5" fmla="*/ 620889 h 817033"/>
              <a:gd name="connsiteX6" fmla="*/ 1981200 w 2683934"/>
              <a:gd name="connsiteY6" fmla="*/ 316089 h 817033"/>
              <a:gd name="connsiteX7" fmla="*/ 2218267 w 2683934"/>
              <a:gd name="connsiteY7" fmla="*/ 121355 h 817033"/>
              <a:gd name="connsiteX8" fmla="*/ 2463800 w 2683934"/>
              <a:gd name="connsiteY8" fmla="*/ 19755 h 817033"/>
              <a:gd name="connsiteX9" fmla="*/ 2683934 w 2683934"/>
              <a:gd name="connsiteY9" fmla="*/ 2822 h 817033"/>
              <a:gd name="connsiteX0" fmla="*/ 0 w 2683934"/>
              <a:gd name="connsiteY0" fmla="*/ 705555 h 807155"/>
              <a:gd name="connsiteX1" fmla="*/ 431800 w 2683934"/>
              <a:gd name="connsiteY1" fmla="*/ 536222 h 807155"/>
              <a:gd name="connsiteX2" fmla="*/ 897467 w 2683934"/>
              <a:gd name="connsiteY2" fmla="*/ 722489 h 807155"/>
              <a:gd name="connsiteX3" fmla="*/ 1456267 w 2683934"/>
              <a:gd name="connsiteY3" fmla="*/ 790222 h 807155"/>
              <a:gd name="connsiteX4" fmla="*/ 1769534 w 2683934"/>
              <a:gd name="connsiteY4" fmla="*/ 620889 h 807155"/>
              <a:gd name="connsiteX5" fmla="*/ 1981200 w 2683934"/>
              <a:gd name="connsiteY5" fmla="*/ 316089 h 807155"/>
              <a:gd name="connsiteX6" fmla="*/ 2218267 w 2683934"/>
              <a:gd name="connsiteY6" fmla="*/ 121355 h 807155"/>
              <a:gd name="connsiteX7" fmla="*/ 2463800 w 2683934"/>
              <a:gd name="connsiteY7" fmla="*/ 19755 h 807155"/>
              <a:gd name="connsiteX8" fmla="*/ 2683934 w 2683934"/>
              <a:gd name="connsiteY8" fmla="*/ 2822 h 807155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2218267 w 2683934"/>
              <a:gd name="connsiteY5" fmla="*/ 121355 h 819894"/>
              <a:gd name="connsiteX6" fmla="*/ 2463800 w 2683934"/>
              <a:gd name="connsiteY6" fmla="*/ 19755 h 819894"/>
              <a:gd name="connsiteX7" fmla="*/ 2683934 w 2683934"/>
              <a:gd name="connsiteY7" fmla="*/ 2822 h 819894"/>
              <a:gd name="connsiteX0" fmla="*/ 0 w 2683934"/>
              <a:gd name="connsiteY0" fmla="*/ 702733 h 817072"/>
              <a:gd name="connsiteX1" fmla="*/ 431800 w 2683934"/>
              <a:gd name="connsiteY1" fmla="*/ 533400 h 817072"/>
              <a:gd name="connsiteX2" fmla="*/ 897467 w 2683934"/>
              <a:gd name="connsiteY2" fmla="*/ 719667 h 817072"/>
              <a:gd name="connsiteX3" fmla="*/ 1364720 w 2683934"/>
              <a:gd name="connsiteY3" fmla="*/ 800139 h 817072"/>
              <a:gd name="connsiteX4" fmla="*/ 1769534 w 2683934"/>
              <a:gd name="connsiteY4" fmla="*/ 618067 h 817072"/>
              <a:gd name="connsiteX5" fmla="*/ 2218267 w 2683934"/>
              <a:gd name="connsiteY5" fmla="*/ 118533 h 817072"/>
              <a:gd name="connsiteX6" fmla="*/ 2683934 w 2683934"/>
              <a:gd name="connsiteY6" fmla="*/ 0 h 81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3934" h="817072">
                <a:moveTo>
                  <a:pt x="0" y="702733"/>
                </a:moveTo>
                <a:cubicBezTo>
                  <a:pt x="141111" y="616655"/>
                  <a:pt x="282222" y="530578"/>
                  <a:pt x="431800" y="533400"/>
                </a:cubicBezTo>
                <a:cubicBezTo>
                  <a:pt x="581378" y="536222"/>
                  <a:pt x="542246" y="553597"/>
                  <a:pt x="897467" y="719667"/>
                </a:cubicBezTo>
                <a:cubicBezTo>
                  <a:pt x="1081615" y="783231"/>
                  <a:pt x="1219376" y="817072"/>
                  <a:pt x="1364720" y="800139"/>
                </a:cubicBezTo>
                <a:cubicBezTo>
                  <a:pt x="1510065" y="783206"/>
                  <a:pt x="1666787" y="699212"/>
                  <a:pt x="1769534" y="618067"/>
                </a:cubicBezTo>
                <a:cubicBezTo>
                  <a:pt x="1911792" y="504466"/>
                  <a:pt x="2065867" y="221544"/>
                  <a:pt x="2218267" y="118533"/>
                </a:cubicBezTo>
                <a:cubicBezTo>
                  <a:pt x="2370667" y="15522"/>
                  <a:pt x="2586920" y="24694"/>
                  <a:pt x="2683934" y="0"/>
                </a:cubicBezTo>
              </a:path>
            </a:pathLst>
          </a:custGeom>
          <a:noFill/>
          <a:ln w="12700">
            <a:solidFill>
              <a:srgbClr val="EE3425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1246172" y="5301208"/>
            <a:ext cx="1585692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300" b="1">
                <a:solidFill>
                  <a:srgbClr val="EE3425"/>
                </a:solidFill>
                <a:latin typeface="Helvetica 55 Roman" pitchFamily="34" charset="0"/>
              </a:rPr>
              <a:t>Suppliers </a:t>
            </a:r>
          </a:p>
          <a:p>
            <a:pPr algn="ctr"/>
            <a:r>
              <a:rPr lang="en-IN" b="1">
                <a:solidFill>
                  <a:srgbClr val="163E6F"/>
                </a:solidFill>
                <a:latin typeface="Helvetica 55 Roman" pitchFamily="34" charset="0"/>
              </a:rPr>
              <a:t>Origin</a:t>
            </a:r>
            <a:endParaRPr lang="en-IN" i="1">
              <a:solidFill>
                <a:srgbClr val="163E6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54258" y="5301208"/>
            <a:ext cx="176362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300" b="1">
                <a:solidFill>
                  <a:srgbClr val="EE3425"/>
                </a:solidFill>
                <a:latin typeface="Helvetica 55 Roman" pitchFamily="34" charset="0"/>
              </a:rPr>
              <a:t>Customers</a:t>
            </a:r>
          </a:p>
          <a:p>
            <a:pPr algn="ctr"/>
            <a:r>
              <a:rPr lang="en-IN" b="1">
                <a:solidFill>
                  <a:srgbClr val="163E6F"/>
                </a:solidFill>
                <a:latin typeface="Helvetica 55 Roman" pitchFamily="34" charset="0"/>
              </a:rPr>
              <a:t>Destination</a:t>
            </a:r>
            <a:endParaRPr lang="en-IN" i="1">
              <a:solidFill>
                <a:srgbClr val="163E6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99592" y="2924944"/>
            <a:ext cx="2232248" cy="2232248"/>
            <a:chOff x="899592" y="2924944"/>
            <a:chExt cx="2232248" cy="2232248"/>
          </a:xfrm>
        </p:grpSpPr>
        <p:sp>
          <p:nvSpPr>
            <p:cNvPr id="18" name="Oval 17"/>
            <p:cNvSpPr/>
            <p:nvPr/>
          </p:nvSpPr>
          <p:spPr>
            <a:xfrm>
              <a:off x="899592" y="2924944"/>
              <a:ext cx="2232248" cy="22322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163E6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163E6F"/>
                </a:solidFill>
              </a:endParaRPr>
            </a:p>
          </p:txBody>
        </p:sp>
        <p:pic>
          <p:nvPicPr>
            <p:cNvPr id="13" name="Picture 12" descr="slide 20.wmf"/>
            <p:cNvPicPr>
              <a:picLocks noChangeAspect="1"/>
            </p:cNvPicPr>
            <p:nvPr/>
          </p:nvPicPr>
          <p:blipFill>
            <a:blip r:embed="rId2" cstate="print"/>
            <a:srcRect r="44955"/>
            <a:stretch>
              <a:fillRect/>
            </a:stretch>
          </p:blipFill>
          <p:spPr>
            <a:xfrm>
              <a:off x="1187624" y="3356992"/>
              <a:ext cx="1656184" cy="1399357"/>
            </a:xfrm>
            <a:prstGeom prst="rect">
              <a:avLst/>
            </a:prstGeom>
          </p:spPr>
        </p:pic>
      </p:grpSp>
      <p:sp>
        <p:nvSpPr>
          <p:cNvPr id="12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Supply Chain Management (SCM)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940152" y="3172896"/>
            <a:ext cx="1872208" cy="1872208"/>
            <a:chOff x="5940152" y="3172896"/>
            <a:chExt cx="1872208" cy="1872208"/>
          </a:xfrm>
        </p:grpSpPr>
        <p:sp>
          <p:nvSpPr>
            <p:cNvPr id="22" name="Oval 21"/>
            <p:cNvSpPr/>
            <p:nvPr/>
          </p:nvSpPr>
          <p:spPr>
            <a:xfrm>
              <a:off x="5940152" y="3172896"/>
              <a:ext cx="1872208" cy="1872208"/>
            </a:xfrm>
            <a:prstGeom prst="ellipse">
              <a:avLst/>
            </a:prstGeom>
            <a:noFill/>
            <a:ln w="12700">
              <a:solidFill>
                <a:srgbClr val="163E6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pic>
          <p:nvPicPr>
            <p:cNvPr id="16" name="Picture 15" descr="slide 20.wmf"/>
            <p:cNvPicPr>
              <a:picLocks noChangeAspect="1"/>
            </p:cNvPicPr>
            <p:nvPr/>
          </p:nvPicPr>
          <p:blipFill>
            <a:blip r:embed="rId2" cstate="print"/>
            <a:srcRect l="74191" r="697"/>
            <a:stretch>
              <a:fillRect/>
            </a:stretch>
          </p:blipFill>
          <p:spPr>
            <a:xfrm>
              <a:off x="6444208" y="3541811"/>
              <a:ext cx="755576" cy="1399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589411" y="821484"/>
            <a:ext cx="7872040" cy="4486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SCM reviews all activities, costs, and assets associated with:</a:t>
            </a:r>
          </a:p>
          <a:p>
            <a:pPr marL="914400" lvl="1" indent="-457200" algn="l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(1) Purchasing raw materials and turning those raw materials into work-in-progress that later become inventory, or</a:t>
            </a:r>
          </a:p>
          <a:p>
            <a:pPr marL="914400" lvl="1" indent="-457200" algn="l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(2) Purchasing supplies used in a service business, or</a:t>
            </a:r>
          </a:p>
          <a:p>
            <a:pPr marL="914400" lvl="1" indent="-457200" algn="l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(3) Purchasing finished inventory that will later be assembled and/or prepared for sale to customers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2" y="185790"/>
            <a:ext cx="9050867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srgbClr val="163E6F"/>
                </a:solidFill>
                <a:latin typeface="Helvetica 55 Roman" pitchFamily="34" charset="0"/>
              </a:rPr>
              <a:t>Supply Chain Management (SCM)</a:t>
            </a:r>
          </a:p>
        </p:txBody>
      </p:sp>
    </p:spTree>
    <p:extLst>
      <p:ext uri="{BB962C8B-B14F-4D97-AF65-F5344CB8AC3E}">
        <p14:creationId xmlns:p14="http://schemas.microsoft.com/office/powerpoint/2010/main" val="46944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611560" y="1700808"/>
            <a:ext cx="8136904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Every business has some type of SCM</a:t>
            </a:r>
          </a:p>
          <a:p>
            <a:pPr marL="25200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Regardless of size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Service business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Retail business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Manufacturing business</a:t>
            </a:r>
          </a:p>
          <a:p>
            <a:pPr marL="25200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620688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srgbClr val="163E6F"/>
                </a:solidFill>
                <a:latin typeface="Helvetica 55 Roman" pitchFamily="34" charset="0"/>
              </a:rPr>
              <a:t>Supply Chain Management (SCM)</a:t>
            </a:r>
          </a:p>
        </p:txBody>
      </p:sp>
    </p:spTree>
    <p:extLst>
      <p:ext uri="{BB962C8B-B14F-4D97-AF65-F5344CB8AC3E}">
        <p14:creationId xmlns:p14="http://schemas.microsoft.com/office/powerpoint/2010/main" val="2141960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>
            <a:stCxn id="95" idx="6"/>
            <a:endCxn id="94" idx="2"/>
          </p:cNvCxnSpPr>
          <p:nvPr/>
        </p:nvCxnSpPr>
        <p:spPr>
          <a:xfrm>
            <a:off x="1740286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952445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167102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504286" y="3753036"/>
            <a:ext cx="1464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  <a:t>Forecasting</a:t>
            </a:r>
            <a:endParaRPr lang="en-IN" b="1" dirty="0">
              <a:solidFill>
                <a:srgbClr val="EE3425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631858" y="3753036"/>
            <a:ext cx="16738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  <a:t>Purchasing</a:t>
            </a:r>
            <a:b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</a:br>
            <a:r>
              <a:rPr lang="en-IN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(decisions and</a:t>
            </a:r>
            <a:br>
              <a:rPr lang="en-IN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</a:br>
            <a:r>
              <a:rPr lang="en-IN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contracts)</a:t>
            </a:r>
            <a:endParaRPr lang="en-IN" i="1" dirty="0"/>
          </a:p>
        </p:txBody>
      </p:sp>
      <p:sp>
        <p:nvSpPr>
          <p:cNvPr id="104" name="Rectangle 103"/>
          <p:cNvSpPr/>
          <p:nvPr/>
        </p:nvSpPr>
        <p:spPr>
          <a:xfrm>
            <a:off x="5012865" y="3753036"/>
            <a:ext cx="137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  <a:t>Production</a:t>
            </a:r>
            <a:endParaRPr lang="en-IN" b="1" dirty="0">
              <a:solidFill>
                <a:srgbClr val="EE3425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7164288" y="3753036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  <a:t>Scheduling</a:t>
            </a:r>
            <a:endParaRPr lang="en-IN" b="1" dirty="0">
              <a:solidFill>
                <a:srgbClr val="EE3425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11560" y="2348880"/>
            <a:ext cx="1128726" cy="1128727"/>
            <a:chOff x="611560" y="2348880"/>
            <a:chExt cx="1128726" cy="1128727"/>
          </a:xfrm>
        </p:grpSpPr>
        <p:sp>
          <p:nvSpPr>
            <p:cNvPr id="95" name="Oval 94"/>
            <p:cNvSpPr/>
            <p:nvPr/>
          </p:nvSpPr>
          <p:spPr>
            <a:xfrm>
              <a:off x="61156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lide 24.wmf"/>
            <p:cNvPicPr>
              <a:picLocks noChangeAspect="1"/>
            </p:cNvPicPr>
            <p:nvPr/>
          </p:nvPicPr>
          <p:blipFill>
            <a:blip r:embed="rId2" cstate="print"/>
            <a:srcRect r="91338"/>
            <a:stretch>
              <a:fillRect/>
            </a:stretch>
          </p:blipFill>
          <p:spPr>
            <a:xfrm>
              <a:off x="827584" y="2528900"/>
              <a:ext cx="720080" cy="73127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828710" y="2348880"/>
            <a:ext cx="1128726" cy="1128727"/>
            <a:chOff x="2828710" y="2348880"/>
            <a:chExt cx="1128726" cy="1128727"/>
          </a:xfrm>
        </p:grpSpPr>
        <p:sp>
          <p:nvSpPr>
            <p:cNvPr id="94" name="Oval 93"/>
            <p:cNvSpPr/>
            <p:nvPr/>
          </p:nvSpPr>
          <p:spPr>
            <a:xfrm>
              <a:off x="282871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 descr="Slide 24.wmf"/>
            <p:cNvPicPr>
              <a:picLocks noChangeAspect="1"/>
            </p:cNvPicPr>
            <p:nvPr/>
          </p:nvPicPr>
          <p:blipFill>
            <a:blip r:embed="rId2" cstate="print"/>
            <a:srcRect l="11261" r="80944"/>
            <a:stretch>
              <a:fillRect/>
            </a:stretch>
          </p:blipFill>
          <p:spPr>
            <a:xfrm>
              <a:off x="3059832" y="2492896"/>
              <a:ext cx="648072" cy="73127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045041" y="2348880"/>
            <a:ext cx="1128726" cy="1128727"/>
            <a:chOff x="5045041" y="2348880"/>
            <a:chExt cx="1128726" cy="1128727"/>
          </a:xfrm>
        </p:grpSpPr>
        <p:sp>
          <p:nvSpPr>
            <p:cNvPr id="96" name="Oval 95"/>
            <p:cNvSpPr/>
            <p:nvPr/>
          </p:nvSpPr>
          <p:spPr>
            <a:xfrm>
              <a:off x="5045041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107" descr="Slide 24.wmf"/>
            <p:cNvPicPr>
              <a:picLocks noChangeAspect="1"/>
            </p:cNvPicPr>
            <p:nvPr/>
          </p:nvPicPr>
          <p:blipFill>
            <a:blip r:embed="rId2" cstate="print"/>
            <a:srcRect l="21655" r="67085"/>
            <a:stretch>
              <a:fillRect/>
            </a:stretch>
          </p:blipFill>
          <p:spPr>
            <a:xfrm>
              <a:off x="5220072" y="2528900"/>
              <a:ext cx="936104" cy="73127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7259698" y="2348880"/>
            <a:ext cx="1128726" cy="1128727"/>
            <a:chOff x="7259698" y="2348880"/>
            <a:chExt cx="1128726" cy="1128727"/>
          </a:xfrm>
        </p:grpSpPr>
        <p:sp>
          <p:nvSpPr>
            <p:cNvPr id="97" name="Oval 96"/>
            <p:cNvSpPr/>
            <p:nvPr/>
          </p:nvSpPr>
          <p:spPr>
            <a:xfrm>
              <a:off x="7259698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 descr="Slide 24.wmf"/>
            <p:cNvPicPr>
              <a:picLocks noChangeAspect="1"/>
            </p:cNvPicPr>
            <p:nvPr/>
          </p:nvPicPr>
          <p:blipFill>
            <a:blip r:embed="rId2" cstate="print"/>
            <a:srcRect l="36379" r="54093"/>
            <a:stretch>
              <a:fillRect/>
            </a:stretch>
          </p:blipFill>
          <p:spPr>
            <a:xfrm>
              <a:off x="7452320" y="2528900"/>
              <a:ext cx="792088" cy="731274"/>
            </a:xfrm>
            <a:prstGeom prst="rect">
              <a:avLst/>
            </a:prstGeom>
          </p:spPr>
        </p:pic>
      </p:grpSp>
      <p:sp>
        <p:nvSpPr>
          <p:cNvPr id="19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srgbClr val="163E6F"/>
                </a:solidFill>
                <a:latin typeface="Helvetica 55 Roman" pitchFamily="34" charset="0"/>
              </a:rPr>
              <a:t>What Functions of SCM to Review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0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83568" y="1700808"/>
            <a:ext cx="2681262" cy="2681262"/>
          </a:xfrm>
          <a:prstGeom prst="ellips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23928" y="2132856"/>
            <a:ext cx="3528392" cy="3528392"/>
          </a:xfrm>
          <a:prstGeom prst="ellips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4" name="Group 23"/>
          <p:cNvGrpSpPr/>
          <p:nvPr/>
        </p:nvGrpSpPr>
        <p:grpSpPr>
          <a:xfrm>
            <a:off x="4173126" y="2852936"/>
            <a:ext cx="3029997" cy="1872208"/>
            <a:chOff x="4173126" y="2852936"/>
            <a:chExt cx="3029997" cy="1872208"/>
          </a:xfrm>
        </p:grpSpPr>
        <p:grpSp>
          <p:nvGrpSpPr>
            <p:cNvPr id="22" name="Group 21"/>
            <p:cNvGrpSpPr/>
            <p:nvPr/>
          </p:nvGrpSpPr>
          <p:grpSpPr>
            <a:xfrm>
              <a:off x="4173126" y="3627508"/>
              <a:ext cx="3029997" cy="1097636"/>
              <a:chOff x="4029110" y="3624993"/>
              <a:chExt cx="3029997" cy="109763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029110" y="3624993"/>
                <a:ext cx="3029997" cy="754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4300" b="1">
                    <a:solidFill>
                      <a:schemeClr val="bg1"/>
                    </a:solidFill>
                    <a:latin typeface="Helvetica 55 Roman" pitchFamily="34" charset="0"/>
                    <a:ea typeface="ＭＳ 明朝"/>
                    <a:cs typeface="Arial"/>
                  </a:rPr>
                  <a:t>INCREASE</a:t>
                </a:r>
                <a:endParaRPr lang="bg-BG" sz="4300" dirty="0">
                  <a:solidFill>
                    <a:schemeClr val="bg1"/>
                  </a:solidFill>
                  <a:latin typeface="Liberation Sans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049270" y="4184020"/>
                <a:ext cx="297100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900">
                    <a:solidFill>
                      <a:schemeClr val="bg1"/>
                    </a:solidFill>
                    <a:latin typeface="Helvetica 55 Roman" pitchFamily="34" charset="0"/>
                    <a:ea typeface="ＭＳ 明朝"/>
                    <a:cs typeface="Arial"/>
                  </a:rPr>
                  <a:t>the success rate</a:t>
                </a:r>
                <a:endParaRPr lang="bg-BG" sz="2900">
                  <a:solidFill>
                    <a:schemeClr val="bg1"/>
                  </a:solidFill>
                  <a:latin typeface="Liberation Sans" pitchFamily="34" charset="0"/>
                </a:endParaRPr>
              </a:p>
            </p:txBody>
          </p:sp>
        </p:grpSp>
        <p:pic>
          <p:nvPicPr>
            <p:cNvPr id="29" name="Picture 28" descr="shutterstock_146288921 [Converted].wmf"/>
            <p:cNvPicPr>
              <a:picLocks noChangeAspect="1"/>
            </p:cNvPicPr>
            <p:nvPr/>
          </p:nvPicPr>
          <p:blipFill>
            <a:blip r:embed="rId2" cstate="print"/>
            <a:srcRect r="55324"/>
            <a:stretch>
              <a:fillRect/>
            </a:stretch>
          </p:blipFill>
          <p:spPr>
            <a:xfrm>
              <a:off x="5292080" y="2852936"/>
              <a:ext cx="936104" cy="67550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49846" y="2060848"/>
            <a:ext cx="2348720" cy="1728192"/>
            <a:chOff x="849846" y="1988840"/>
            <a:chExt cx="2348720" cy="1728192"/>
          </a:xfrm>
        </p:grpSpPr>
        <p:sp>
          <p:nvSpPr>
            <p:cNvPr id="14" name="Rectangle 13"/>
            <p:cNvSpPr/>
            <p:nvPr/>
          </p:nvSpPr>
          <p:spPr>
            <a:xfrm>
              <a:off x="849846" y="2669281"/>
              <a:ext cx="234872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latin typeface="Helvetica 55 Roman" pitchFamily="34" charset="0"/>
                  <a:ea typeface="ＭＳ 明朝"/>
                  <a:cs typeface="Arial"/>
                </a:rPr>
                <a:t>REDUCE</a:t>
              </a:r>
              <a:endParaRPr lang="bg-BG" sz="4000" dirty="0">
                <a:solidFill>
                  <a:schemeClr val="bg1"/>
                </a:solidFill>
                <a:latin typeface="Liberation Sans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95351" y="3239978"/>
              <a:ext cx="2257695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>
                  <a:solidFill>
                    <a:schemeClr val="bg1"/>
                  </a:solidFill>
                  <a:latin typeface="Helvetica 55 Roman" pitchFamily="34" charset="0"/>
                  <a:ea typeface="ＭＳ 明朝"/>
                  <a:cs typeface="Arial"/>
                </a:rPr>
                <a:t>the failure rate</a:t>
              </a:r>
              <a:endParaRPr lang="bg-BG" sz="2500">
                <a:solidFill>
                  <a:schemeClr val="bg1"/>
                </a:solidFill>
                <a:latin typeface="Liberation Sans" pitchFamily="34" charset="0"/>
              </a:endParaRPr>
            </a:p>
          </p:txBody>
        </p:sp>
        <p:pic>
          <p:nvPicPr>
            <p:cNvPr id="30" name="Picture 29" descr="shutterstock_146288921 [Converted].wmf"/>
            <p:cNvPicPr>
              <a:picLocks noChangeAspect="1"/>
            </p:cNvPicPr>
            <p:nvPr/>
          </p:nvPicPr>
          <p:blipFill>
            <a:blip r:embed="rId2" cstate="print"/>
            <a:srcRect l="48113" r="-20282"/>
            <a:stretch>
              <a:fillRect/>
            </a:stretch>
          </p:blipFill>
          <p:spPr>
            <a:xfrm>
              <a:off x="1403648" y="1988840"/>
              <a:ext cx="1584176" cy="675506"/>
            </a:xfrm>
            <a:prstGeom prst="rect">
              <a:avLst/>
            </a:prstGeom>
          </p:spPr>
        </p:pic>
      </p:grpSp>
      <p:sp>
        <p:nvSpPr>
          <p:cNvPr id="31" name="Arc 30"/>
          <p:cNvSpPr/>
          <p:nvPr/>
        </p:nvSpPr>
        <p:spPr>
          <a:xfrm rot="3962986" flipH="1">
            <a:off x="2941930" y="1984986"/>
            <a:ext cx="1400539" cy="1440286"/>
          </a:xfrm>
          <a:prstGeom prst="arc">
            <a:avLst>
              <a:gd name="adj1" fmla="val 16200000"/>
              <a:gd name="adj2" fmla="val 406277"/>
            </a:avLst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683568" y="611376"/>
            <a:ext cx="7992887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>
                <a:solidFill>
                  <a:srgbClr val="163E6F"/>
                </a:solidFill>
                <a:latin typeface="Helvetica 55 Roman" pitchFamily="34" charset="0"/>
              </a:rPr>
              <a:t>What's the goal in business?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>
            <a:stCxn id="95" idx="6"/>
            <a:endCxn id="94" idx="2"/>
          </p:cNvCxnSpPr>
          <p:nvPr/>
        </p:nvCxnSpPr>
        <p:spPr>
          <a:xfrm>
            <a:off x="1740286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952445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167102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378771" y="3753036"/>
            <a:ext cx="17155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  <a:t>Inventory</a:t>
            </a:r>
            <a:b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</a:br>
            <a:r>
              <a:rPr lang="en-IN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55 Roman" pitchFamily="34" charset="0"/>
              </a:rPr>
              <a:t>(what sells and</a:t>
            </a:r>
            <a:br>
              <a:rPr lang="en-IN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55 Roman" pitchFamily="34" charset="0"/>
              </a:rPr>
            </a:br>
            <a:r>
              <a:rPr lang="en-IN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55 Roman" pitchFamily="34" charset="0"/>
              </a:rPr>
              <a:t>right amounts)</a:t>
            </a:r>
          </a:p>
          <a:p>
            <a:pPr algn="ctr"/>
            <a:endParaRPr lang="en-IN" b="1" dirty="0">
              <a:solidFill>
                <a:srgbClr val="EE3425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590983" y="3753036"/>
            <a:ext cx="1755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  <a:t>Transportation</a:t>
            </a:r>
            <a:endParaRPr lang="en-IN" i="1" dirty="0"/>
          </a:p>
        </p:txBody>
      </p:sp>
      <p:sp>
        <p:nvSpPr>
          <p:cNvPr id="104" name="Rectangle 103"/>
          <p:cNvSpPr/>
          <p:nvPr/>
        </p:nvSpPr>
        <p:spPr>
          <a:xfrm>
            <a:off x="5086925" y="3753036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  <a:t>Financing</a:t>
            </a:r>
            <a:endParaRPr lang="en-IN" b="1" dirty="0">
              <a:solidFill>
                <a:srgbClr val="EE3425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812303" y="3753036"/>
            <a:ext cx="209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  <a:t>Special Customer</a:t>
            </a:r>
            <a:b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</a:br>
            <a: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  <a:t>Requests</a:t>
            </a:r>
            <a:endParaRPr lang="en-IN" b="1" dirty="0">
              <a:solidFill>
                <a:srgbClr val="EE3425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1560" y="2348880"/>
            <a:ext cx="1128726" cy="1128727"/>
            <a:chOff x="611560" y="2348880"/>
            <a:chExt cx="1128726" cy="1128727"/>
          </a:xfrm>
        </p:grpSpPr>
        <p:sp>
          <p:nvSpPr>
            <p:cNvPr id="95" name="Oval 94"/>
            <p:cNvSpPr/>
            <p:nvPr/>
          </p:nvSpPr>
          <p:spPr>
            <a:xfrm>
              <a:off x="61156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lide 24.wmf"/>
            <p:cNvPicPr>
              <a:picLocks noChangeAspect="1"/>
            </p:cNvPicPr>
            <p:nvPr/>
          </p:nvPicPr>
          <p:blipFill>
            <a:blip r:embed="rId2" cstate="print"/>
            <a:srcRect l="47421" r="43490"/>
            <a:stretch>
              <a:fillRect/>
            </a:stretch>
          </p:blipFill>
          <p:spPr>
            <a:xfrm>
              <a:off x="858638" y="2615788"/>
              <a:ext cx="617018" cy="597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roup 31"/>
          <p:cNvGrpSpPr/>
          <p:nvPr/>
        </p:nvGrpSpPr>
        <p:grpSpPr>
          <a:xfrm>
            <a:off x="5045041" y="2348880"/>
            <a:ext cx="1128726" cy="1128727"/>
            <a:chOff x="5045041" y="2348880"/>
            <a:chExt cx="1128726" cy="1128727"/>
          </a:xfrm>
        </p:grpSpPr>
        <p:sp>
          <p:nvSpPr>
            <p:cNvPr id="96" name="Oval 95"/>
            <p:cNvSpPr/>
            <p:nvPr/>
          </p:nvSpPr>
          <p:spPr>
            <a:xfrm>
              <a:off x="5045041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lide 24.wmf"/>
            <p:cNvPicPr>
              <a:picLocks noChangeAspect="1"/>
            </p:cNvPicPr>
            <p:nvPr/>
          </p:nvPicPr>
          <p:blipFill>
            <a:blip r:embed="rId2" cstate="print"/>
            <a:srcRect l="71818" r="16515"/>
            <a:stretch>
              <a:fillRect/>
            </a:stretch>
          </p:blipFill>
          <p:spPr>
            <a:xfrm>
              <a:off x="5220072" y="2636912"/>
              <a:ext cx="792088" cy="597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" name="Group 30"/>
          <p:cNvGrpSpPr/>
          <p:nvPr/>
        </p:nvGrpSpPr>
        <p:grpSpPr>
          <a:xfrm>
            <a:off x="2828710" y="2348880"/>
            <a:ext cx="1128726" cy="1128727"/>
            <a:chOff x="2828710" y="2348880"/>
            <a:chExt cx="1128726" cy="1128727"/>
          </a:xfrm>
        </p:grpSpPr>
        <p:sp>
          <p:nvSpPr>
            <p:cNvPr id="94" name="Oval 93"/>
            <p:cNvSpPr/>
            <p:nvPr/>
          </p:nvSpPr>
          <p:spPr>
            <a:xfrm>
              <a:off x="282871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Slide 24.wmf"/>
            <p:cNvPicPr>
              <a:picLocks noChangeAspect="1"/>
            </p:cNvPicPr>
            <p:nvPr/>
          </p:nvPicPr>
          <p:blipFill>
            <a:blip r:embed="rId2" cstate="print"/>
            <a:srcRect l="59089" r="29243"/>
            <a:stretch>
              <a:fillRect/>
            </a:stretch>
          </p:blipFill>
          <p:spPr>
            <a:xfrm>
              <a:off x="2987824" y="2636912"/>
              <a:ext cx="792088" cy="597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roup 33"/>
          <p:cNvGrpSpPr/>
          <p:nvPr/>
        </p:nvGrpSpPr>
        <p:grpSpPr>
          <a:xfrm>
            <a:off x="7259698" y="2348880"/>
            <a:ext cx="1128726" cy="1128727"/>
            <a:chOff x="7259698" y="2348880"/>
            <a:chExt cx="1128726" cy="1128727"/>
          </a:xfrm>
        </p:grpSpPr>
        <p:sp>
          <p:nvSpPr>
            <p:cNvPr id="97" name="Oval 96"/>
            <p:cNvSpPr/>
            <p:nvPr/>
          </p:nvSpPr>
          <p:spPr>
            <a:xfrm>
              <a:off x="7259698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Slide 24.wmf"/>
            <p:cNvPicPr>
              <a:picLocks noChangeAspect="1"/>
            </p:cNvPicPr>
            <p:nvPr/>
          </p:nvPicPr>
          <p:blipFill>
            <a:blip r:embed="rId2" cstate="print"/>
            <a:srcRect l="86667" r="605"/>
            <a:stretch>
              <a:fillRect/>
            </a:stretch>
          </p:blipFill>
          <p:spPr>
            <a:xfrm>
              <a:off x="7380312" y="2636912"/>
              <a:ext cx="864096" cy="597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srgbClr val="163E6F"/>
                </a:solidFill>
                <a:latin typeface="Helvetica 55 Roman" pitchFamily="34" charset="0"/>
              </a:rPr>
              <a:t>What Functions of SCM to Review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36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/>
          <p:cNvSpPr txBox="1">
            <a:spLocks/>
          </p:cNvSpPr>
          <p:nvPr/>
        </p:nvSpPr>
        <p:spPr>
          <a:xfrm>
            <a:off x="2339752" y="1628800"/>
            <a:ext cx="6552728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2800" b="1" dirty="0">
                <a:solidFill>
                  <a:srgbClr val="EE3425"/>
                </a:solidFill>
                <a:latin typeface="Helvetica 55 Roman" pitchFamily="34" charset="0"/>
              </a:rPr>
              <a:t>Forecasting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  <a:t>Anticipate needs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  <a:t>Supplies &amp; inventory coordinated with sales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srgbClr val="163E6F"/>
                </a:solidFill>
                <a:latin typeface="Helvetica 55 Roman" pitchFamily="34" charset="0"/>
              </a:rPr>
              <a:t>What Functions of SCM to Review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755576" y="1772816"/>
            <a:ext cx="1128726" cy="1128727"/>
            <a:chOff x="611560" y="2348880"/>
            <a:chExt cx="1128726" cy="1128727"/>
          </a:xfrm>
        </p:grpSpPr>
        <p:sp>
          <p:nvSpPr>
            <p:cNvPr id="14" name="Oval 13"/>
            <p:cNvSpPr/>
            <p:nvPr/>
          </p:nvSpPr>
          <p:spPr>
            <a:xfrm>
              <a:off x="61156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lide 24.wmf"/>
            <p:cNvPicPr>
              <a:picLocks noChangeAspect="1"/>
            </p:cNvPicPr>
            <p:nvPr/>
          </p:nvPicPr>
          <p:blipFill>
            <a:blip r:embed="rId2" cstate="print"/>
            <a:srcRect r="91338"/>
            <a:stretch>
              <a:fillRect/>
            </a:stretch>
          </p:blipFill>
          <p:spPr>
            <a:xfrm>
              <a:off x="827584" y="2528900"/>
              <a:ext cx="720080" cy="731274"/>
            </a:xfrm>
            <a:prstGeom prst="rect">
              <a:avLst/>
            </a:prstGeom>
          </p:spPr>
        </p:pic>
      </p:grpSp>
      <p:sp>
        <p:nvSpPr>
          <p:cNvPr id="16" name="Subtitle 2"/>
          <p:cNvSpPr txBox="1">
            <a:spLocks/>
          </p:cNvSpPr>
          <p:nvPr/>
        </p:nvSpPr>
        <p:spPr>
          <a:xfrm>
            <a:off x="2339752" y="4005064"/>
            <a:ext cx="6552728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2800" b="1" dirty="0">
                <a:solidFill>
                  <a:srgbClr val="EE3425"/>
                </a:solidFill>
                <a:latin typeface="Helvetica 55 Roman" pitchFamily="34" charset="0"/>
              </a:rPr>
              <a:t>Purchasing</a:t>
            </a: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55 Roman" pitchFamily="34" charset="0"/>
              </a:rPr>
              <a:t> </a:t>
            </a:r>
            <a:r>
              <a:rPr lang="en-IN" sz="2400" b="1" i="1" dirty="0">
                <a:solidFill>
                  <a:srgbClr val="000000"/>
                </a:solidFill>
                <a:latin typeface="Helvetica 55 Roman" pitchFamily="34" charset="0"/>
              </a:rPr>
              <a:t>(decisions and contracts)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Pricing, terms, delivery, quality, reliability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Lowest price is not always the best pric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55576" y="4221088"/>
            <a:ext cx="1128726" cy="1128727"/>
            <a:chOff x="2828710" y="2348880"/>
            <a:chExt cx="1128726" cy="1128727"/>
          </a:xfrm>
        </p:grpSpPr>
        <p:sp>
          <p:nvSpPr>
            <p:cNvPr id="22" name="Oval 21"/>
            <p:cNvSpPr/>
            <p:nvPr/>
          </p:nvSpPr>
          <p:spPr>
            <a:xfrm>
              <a:off x="282871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Slide 24.wmf"/>
            <p:cNvPicPr>
              <a:picLocks noChangeAspect="1"/>
            </p:cNvPicPr>
            <p:nvPr/>
          </p:nvPicPr>
          <p:blipFill>
            <a:blip r:embed="rId2" cstate="print"/>
            <a:srcRect l="11261" r="80944"/>
            <a:stretch>
              <a:fillRect/>
            </a:stretch>
          </p:blipFill>
          <p:spPr>
            <a:xfrm>
              <a:off x="3059832" y="2492896"/>
              <a:ext cx="648072" cy="731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556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What Functions of SCM to Review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/>
          <p:cNvSpPr txBox="1">
            <a:spLocks/>
          </p:cNvSpPr>
          <p:nvPr/>
        </p:nvSpPr>
        <p:spPr>
          <a:xfrm>
            <a:off x="2339752" y="1628800"/>
            <a:ext cx="6552728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2800" b="1" dirty="0">
                <a:solidFill>
                  <a:srgbClr val="EE3425"/>
                </a:solidFill>
                <a:latin typeface="Helvetica 55 Roman" pitchFamily="34" charset="0"/>
              </a:rPr>
              <a:t>Production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Idle time is costly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Supplies must be sufficient...neither overstocked or understocked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339752" y="3861048"/>
            <a:ext cx="6552728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2800" b="1" dirty="0">
                <a:solidFill>
                  <a:srgbClr val="EE3425"/>
                </a:solidFill>
                <a:latin typeface="Helvetica 55 Roman" pitchFamily="34" charset="0"/>
              </a:rPr>
              <a:t>Scheduling</a:t>
            </a: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vetica 55 Roman" pitchFamily="34" charset="0"/>
            </a:endParaRP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Timing is critical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Supplies, materials, inventory all reach business at same intended time 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Pieces of a puzzle all fitting together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55576" y="1868225"/>
            <a:ext cx="1128726" cy="1128727"/>
            <a:chOff x="5045041" y="2348880"/>
            <a:chExt cx="1128726" cy="1128727"/>
          </a:xfrm>
        </p:grpSpPr>
        <p:sp>
          <p:nvSpPr>
            <p:cNvPr id="23" name="Oval 22"/>
            <p:cNvSpPr/>
            <p:nvPr/>
          </p:nvSpPr>
          <p:spPr>
            <a:xfrm>
              <a:off x="5045041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Slide 24.wmf"/>
            <p:cNvPicPr>
              <a:picLocks noChangeAspect="1"/>
            </p:cNvPicPr>
            <p:nvPr/>
          </p:nvPicPr>
          <p:blipFill>
            <a:blip r:embed="rId2" cstate="print"/>
            <a:srcRect l="21655" r="67085"/>
            <a:stretch>
              <a:fillRect/>
            </a:stretch>
          </p:blipFill>
          <p:spPr>
            <a:xfrm>
              <a:off x="5220072" y="2528900"/>
              <a:ext cx="936104" cy="73127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55576" y="4028465"/>
            <a:ext cx="1128726" cy="1128727"/>
            <a:chOff x="7259698" y="2348880"/>
            <a:chExt cx="1128726" cy="1128727"/>
          </a:xfrm>
        </p:grpSpPr>
        <p:sp>
          <p:nvSpPr>
            <p:cNvPr id="26" name="Oval 25"/>
            <p:cNvSpPr/>
            <p:nvPr/>
          </p:nvSpPr>
          <p:spPr>
            <a:xfrm>
              <a:off x="7259698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lide 24.wmf"/>
            <p:cNvPicPr>
              <a:picLocks noChangeAspect="1"/>
            </p:cNvPicPr>
            <p:nvPr/>
          </p:nvPicPr>
          <p:blipFill>
            <a:blip r:embed="rId2" cstate="print"/>
            <a:srcRect l="36379" r="54093"/>
            <a:stretch>
              <a:fillRect/>
            </a:stretch>
          </p:blipFill>
          <p:spPr>
            <a:xfrm>
              <a:off x="7452320" y="2528900"/>
              <a:ext cx="792088" cy="731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2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What Functions of SCM to Review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2131380" y="1664804"/>
            <a:ext cx="6696744" cy="2088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2800" b="1" dirty="0">
                <a:solidFill>
                  <a:srgbClr val="EE3425"/>
                </a:solidFill>
                <a:latin typeface="Helvetica 55 Roman" pitchFamily="34" charset="0"/>
              </a:rPr>
              <a:t>Inventory 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Right inventory (what sells) and sufficient inventory (correct amounts)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Oversupply and undersupply affects net profit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2195736" y="3861048"/>
            <a:ext cx="6696744" cy="22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2800" b="1" dirty="0">
                <a:solidFill>
                  <a:srgbClr val="EE3425"/>
                </a:solidFill>
                <a:latin typeface="Helvetica 55 Roman" pitchFamily="34" charset="0"/>
              </a:rPr>
              <a:t>Transportation</a:t>
            </a: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vetica 55 Roman" pitchFamily="34" charset="0"/>
            </a:endParaRP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Type of transportation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Cost – who pays? Vendor or customer?</a:t>
            </a:r>
          </a:p>
          <a:p>
            <a:pPr marL="800100" lvl="1" indent="-3429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sz="1800" b="1" dirty="0">
                <a:solidFill>
                  <a:srgbClr val="000000"/>
                </a:solidFill>
                <a:latin typeface="Helvetica 55 Roman" pitchFamily="34" charset="0"/>
              </a:rPr>
              <a:t>FOB origin/shipping point – buyer pays</a:t>
            </a:r>
          </a:p>
          <a:p>
            <a:pPr marL="800100" lvl="1" indent="-3429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sz="1800" b="1" dirty="0">
                <a:solidFill>
                  <a:srgbClr val="000000"/>
                </a:solidFill>
                <a:latin typeface="Helvetica 55 Roman" pitchFamily="34" charset="0"/>
              </a:rPr>
              <a:t>FOB destination – vendor/seller pays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55576" y="1772816"/>
            <a:ext cx="1128726" cy="1128727"/>
            <a:chOff x="611560" y="2348880"/>
            <a:chExt cx="1128726" cy="1128727"/>
          </a:xfrm>
        </p:grpSpPr>
        <p:sp>
          <p:nvSpPr>
            <p:cNvPr id="23" name="Oval 22"/>
            <p:cNvSpPr/>
            <p:nvPr/>
          </p:nvSpPr>
          <p:spPr>
            <a:xfrm>
              <a:off x="61156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Slide 24.wmf"/>
            <p:cNvPicPr>
              <a:picLocks noChangeAspect="1"/>
            </p:cNvPicPr>
            <p:nvPr/>
          </p:nvPicPr>
          <p:blipFill>
            <a:blip r:embed="rId2" cstate="print"/>
            <a:srcRect l="47421" r="43490"/>
            <a:stretch>
              <a:fillRect/>
            </a:stretch>
          </p:blipFill>
          <p:spPr>
            <a:xfrm>
              <a:off x="858638" y="2615788"/>
              <a:ext cx="617018" cy="597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755576" y="4005064"/>
            <a:ext cx="1128726" cy="1128727"/>
            <a:chOff x="2828710" y="2348880"/>
            <a:chExt cx="1128726" cy="1128727"/>
          </a:xfrm>
        </p:grpSpPr>
        <p:sp>
          <p:nvSpPr>
            <p:cNvPr id="26" name="Oval 25"/>
            <p:cNvSpPr/>
            <p:nvPr/>
          </p:nvSpPr>
          <p:spPr>
            <a:xfrm>
              <a:off x="282871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lide 24.wmf"/>
            <p:cNvPicPr>
              <a:picLocks noChangeAspect="1"/>
            </p:cNvPicPr>
            <p:nvPr/>
          </p:nvPicPr>
          <p:blipFill>
            <a:blip r:embed="rId2" cstate="print"/>
            <a:srcRect l="59089" r="29243"/>
            <a:stretch>
              <a:fillRect/>
            </a:stretch>
          </p:blipFill>
          <p:spPr>
            <a:xfrm>
              <a:off x="2987824" y="2636912"/>
              <a:ext cx="792088" cy="5971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72300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What Functions of SCM to Review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2131380" y="1592796"/>
            <a:ext cx="6696744" cy="22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2800" b="1" dirty="0">
                <a:solidFill>
                  <a:srgbClr val="EE3425"/>
                </a:solidFill>
                <a:latin typeface="Helvetica 55 Roman" pitchFamily="34" charset="0"/>
              </a:rPr>
              <a:t>Financing</a:t>
            </a: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vetica 55 Roman" pitchFamily="34" charset="0"/>
            </a:endParaRP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Review pricing and terms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Which is most advantageous</a:t>
            </a:r>
          </a:p>
          <a:p>
            <a:pPr marL="800100" lvl="1" indent="-3429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sz="1800" b="1" dirty="0">
                <a:solidFill>
                  <a:srgbClr val="000000"/>
                </a:solidFill>
                <a:latin typeface="Helvetica 55 Roman" pitchFamily="34" charset="0"/>
              </a:rPr>
              <a:t>Vendor financing vs. traditional lenders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Is the cost of money factored into selling price?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55576" y="1772816"/>
            <a:ext cx="1128726" cy="1128727"/>
            <a:chOff x="611560" y="2348880"/>
            <a:chExt cx="1128726" cy="1128727"/>
          </a:xfrm>
        </p:grpSpPr>
        <p:sp>
          <p:nvSpPr>
            <p:cNvPr id="23" name="Oval 22"/>
            <p:cNvSpPr/>
            <p:nvPr/>
          </p:nvSpPr>
          <p:spPr>
            <a:xfrm>
              <a:off x="61156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Slide 24.wmf"/>
            <p:cNvPicPr>
              <a:picLocks noChangeAspect="1"/>
            </p:cNvPicPr>
            <p:nvPr/>
          </p:nvPicPr>
          <p:blipFill>
            <a:blip r:embed="rId2" cstate="print"/>
            <a:srcRect l="47421" r="43490"/>
            <a:stretch>
              <a:fillRect/>
            </a:stretch>
          </p:blipFill>
          <p:spPr>
            <a:xfrm>
              <a:off x="858638" y="2615788"/>
              <a:ext cx="617018" cy="5971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570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srgbClr val="163E6F"/>
                </a:solidFill>
                <a:latin typeface="Helvetica 55 Roman" pitchFamily="34" charset="0"/>
              </a:rPr>
              <a:t>What Functions of SCM to Revie</a:t>
            </a:r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w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/>
          <p:cNvSpPr txBox="1">
            <a:spLocks/>
          </p:cNvSpPr>
          <p:nvPr/>
        </p:nvSpPr>
        <p:spPr>
          <a:xfrm>
            <a:off x="2339752" y="1628800"/>
            <a:ext cx="6552728" cy="3240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2800" b="1" dirty="0">
                <a:solidFill>
                  <a:srgbClr val="EE3425"/>
                </a:solidFill>
                <a:latin typeface="Helvetica 55 Roman" pitchFamily="34" charset="0"/>
              </a:rPr>
              <a:t>Special customer requests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Consider possible interruption of normal supply chain and operations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Possible effect on net profit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Special requests cannot be counterproductive to normal business activities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vetica 55 Roman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55576" y="1916832"/>
            <a:ext cx="1128726" cy="1128727"/>
            <a:chOff x="7259698" y="2348880"/>
            <a:chExt cx="1128726" cy="1128727"/>
          </a:xfrm>
        </p:grpSpPr>
        <p:sp>
          <p:nvSpPr>
            <p:cNvPr id="26" name="Oval 25"/>
            <p:cNvSpPr/>
            <p:nvPr/>
          </p:nvSpPr>
          <p:spPr>
            <a:xfrm>
              <a:off x="7259698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lide 24.wmf"/>
            <p:cNvPicPr>
              <a:picLocks noChangeAspect="1"/>
            </p:cNvPicPr>
            <p:nvPr/>
          </p:nvPicPr>
          <p:blipFill>
            <a:blip r:embed="rId2" cstate="print"/>
            <a:srcRect l="86667" r="605"/>
            <a:stretch>
              <a:fillRect/>
            </a:stretch>
          </p:blipFill>
          <p:spPr>
            <a:xfrm>
              <a:off x="7380312" y="2636912"/>
              <a:ext cx="864096" cy="5971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24422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16068" y="404664"/>
            <a:ext cx="8911864" cy="614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3700" b="1" dirty="0">
                <a:solidFill>
                  <a:srgbClr val="1F497D"/>
                </a:solidFill>
                <a:latin typeface="Helvetica 55 Roman"/>
                <a:cs typeface="Helvetica 55 Roman"/>
              </a:rPr>
              <a:t>Efficient SCM System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9552" y="1052010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539552" y="1179803"/>
            <a:ext cx="8136904" cy="4178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Positive effect of efficient SCM system is more than just cost savings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No idle downtime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Goods or services available for customers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Goods or services delivered on time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Customer satisfaction increases leading</a:t>
            </a:r>
            <a:br>
              <a:rPr lang="en-IN" b="1" dirty="0">
                <a:solidFill>
                  <a:prstClr val="black"/>
                </a:solidFill>
                <a:latin typeface="Helvetica 55 Roman" pitchFamily="34" charset="0"/>
              </a:rPr>
            </a:b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to long-term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93132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65 Medium" pitchFamily="34" charset="0"/>
              </a:rPr>
              <a:t>Profit Increases Not Only Through Cost Savings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9552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539552" y="1844824"/>
            <a:ext cx="8136904" cy="3888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No idle downtime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Goods available for customers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Goods delivered on time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Customer satisfaction increases leading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to long-term relationships!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79764832.jpg"/>
          <p:cNvPicPr>
            <a:picLocks noChangeAspect="1"/>
          </p:cNvPicPr>
          <p:nvPr/>
        </p:nvPicPr>
        <p:blipFill>
          <a:blip r:embed="rId2" cstate="print"/>
          <a:srcRect l="8010" r="3601"/>
          <a:stretch>
            <a:fillRect/>
          </a:stretch>
        </p:blipFill>
        <p:spPr>
          <a:xfrm>
            <a:off x="0" y="1"/>
            <a:ext cx="9144000" cy="68870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870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0" y="0"/>
            <a:ext cx="3885749" cy="3885749"/>
          </a:xfrm>
          <a:prstGeom prst="ellipse">
            <a:avLst/>
          </a:prstGeom>
          <a:solidFill>
            <a:srgbClr val="163E6F"/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</a:rPr>
              <a:t>   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98434" y="548680"/>
            <a:ext cx="3168352" cy="2736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b="1" dirty="0">
                <a:solidFill>
                  <a:prstClr val="white"/>
                </a:solidFill>
                <a:latin typeface="Helvetica 55 Roman" pitchFamily="34" charset="0"/>
              </a:rPr>
              <a:t>Summary</a:t>
            </a:r>
            <a:br>
              <a:rPr lang="en-IN" sz="3600" b="1" dirty="0">
                <a:solidFill>
                  <a:prstClr val="white"/>
                </a:solidFill>
                <a:latin typeface="Helvetica 55 Roman" pitchFamily="34" charset="0"/>
              </a:rPr>
            </a:br>
            <a:r>
              <a:rPr lang="en-IN" sz="3600" b="1" dirty="0">
                <a:solidFill>
                  <a:prstClr val="white"/>
                </a:solidFill>
                <a:latin typeface="Helvetica 55 Roman" pitchFamily="34" charset="0"/>
              </a:rPr>
              <a:t>of Efficient Supply Chain Management System</a:t>
            </a:r>
          </a:p>
        </p:txBody>
      </p:sp>
      <p:sp>
        <p:nvSpPr>
          <p:cNvPr id="19" name="Oval 18"/>
          <p:cNvSpPr/>
          <p:nvPr/>
        </p:nvSpPr>
        <p:spPr>
          <a:xfrm>
            <a:off x="4932040" y="119070"/>
            <a:ext cx="2687322" cy="2687322"/>
          </a:xfrm>
          <a:prstGeom prst="ellips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</a:rPr>
              <a:t>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56990" y="691175"/>
            <a:ext cx="2710539" cy="114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US" sz="3200" b="1" dirty="0">
                <a:solidFill>
                  <a:prstClr val="white"/>
                </a:solidFill>
                <a:latin typeface="Helvetica 55 Roman" pitchFamily="34" charset="0"/>
              </a:rPr>
              <a:t>Improves operations</a:t>
            </a:r>
          </a:p>
        </p:txBody>
      </p:sp>
      <p:sp>
        <p:nvSpPr>
          <p:cNvPr id="22" name="Oval 21"/>
          <p:cNvSpPr/>
          <p:nvPr/>
        </p:nvSpPr>
        <p:spPr>
          <a:xfrm>
            <a:off x="3851920" y="3212976"/>
            <a:ext cx="2687322" cy="2687322"/>
          </a:xfrm>
          <a:prstGeom prst="ellips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</a:rPr>
              <a:t>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51920" y="3921803"/>
            <a:ext cx="2710539" cy="114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US" sz="3200" b="1" dirty="0">
                <a:solidFill>
                  <a:prstClr val="white"/>
                </a:solidFill>
                <a:latin typeface="Helvetica 55 Roman" pitchFamily="34" charset="0"/>
              </a:rPr>
              <a:t>Lowers</a:t>
            </a:r>
            <a:br>
              <a:rPr lang="en-US" sz="3200" b="1" dirty="0">
                <a:solidFill>
                  <a:prstClr val="white"/>
                </a:solidFill>
                <a:latin typeface="Helvetica 55 Roman" pitchFamily="34" charset="0"/>
              </a:rPr>
            </a:br>
            <a:r>
              <a:rPr lang="en-US" sz="3200" b="1" dirty="0">
                <a:solidFill>
                  <a:prstClr val="white"/>
                </a:solidFill>
                <a:latin typeface="Helvetica 55 Roman" pitchFamily="34" charset="0"/>
              </a:rPr>
              <a:t>costs</a:t>
            </a:r>
          </a:p>
        </p:txBody>
      </p:sp>
      <p:sp>
        <p:nvSpPr>
          <p:cNvPr id="25" name="Oval 24"/>
          <p:cNvSpPr/>
          <p:nvPr/>
        </p:nvSpPr>
        <p:spPr>
          <a:xfrm>
            <a:off x="1331640" y="4170678"/>
            <a:ext cx="2687322" cy="2687322"/>
          </a:xfrm>
          <a:prstGeom prst="ellips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</a:rPr>
              <a:t>  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308423" y="4572751"/>
            <a:ext cx="2710539" cy="168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IN" sz="3200" b="1" dirty="0">
                <a:solidFill>
                  <a:prstClr val="white"/>
                </a:solidFill>
                <a:latin typeface="Helvetica 55 Roman" pitchFamily="34" charset="0"/>
              </a:rPr>
              <a:t>Reduces wasted time and effort</a:t>
            </a:r>
            <a:endParaRPr lang="en-US" sz="3200" b="1" dirty="0">
              <a:solidFill>
                <a:prstClr val="white"/>
              </a:solidFill>
              <a:latin typeface="Helvetica 55 Roman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28184" y="2492896"/>
            <a:ext cx="2687322" cy="2687322"/>
          </a:xfrm>
          <a:prstGeom prst="ellipse">
            <a:avLst/>
          </a:prstGeom>
          <a:solidFill>
            <a:srgbClr val="FF000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</a:rPr>
              <a:t>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91868" y="2801105"/>
            <a:ext cx="2657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prstClr val="white"/>
                </a:solidFill>
                <a:latin typeface="Helvetica 55 Roman" pitchFamily="34" charset="0"/>
              </a:rPr>
              <a:t>Achieves customer satisfaction!</a:t>
            </a:r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450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618" y="1167904"/>
            <a:ext cx="81009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prstClr val="white"/>
                </a:solidFill>
                <a:latin typeface="Helvetica 55 Roman" pitchFamily="34" charset="0"/>
              </a:rPr>
              <a:t>Managing for Change</a:t>
            </a:r>
          </a:p>
        </p:txBody>
      </p:sp>
    </p:spTree>
    <p:extLst>
      <p:ext uri="{BB962C8B-B14F-4D97-AF65-F5344CB8AC3E}">
        <p14:creationId xmlns:p14="http://schemas.microsoft.com/office/powerpoint/2010/main" val="141160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title 2"/>
          <p:cNvSpPr txBox="1">
            <a:spLocks/>
          </p:cNvSpPr>
          <p:nvPr/>
        </p:nvSpPr>
        <p:spPr>
          <a:xfrm>
            <a:off x="1554808" y="1627071"/>
            <a:ext cx="7776864" cy="2940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Improve operational efficiency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Maximize profit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Constant improvements in everyday systems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11560" y="1606625"/>
            <a:ext cx="792088" cy="792088"/>
            <a:chOff x="611560" y="1844824"/>
            <a:chExt cx="792088" cy="792088"/>
          </a:xfrm>
        </p:grpSpPr>
        <p:sp>
          <p:nvSpPr>
            <p:cNvPr id="24" name="Oval 23"/>
            <p:cNvSpPr/>
            <p:nvPr/>
          </p:nvSpPr>
          <p:spPr>
            <a:xfrm>
              <a:off x="611560" y="1844824"/>
              <a:ext cx="792088" cy="792088"/>
            </a:xfrm>
            <a:prstGeom prst="ellipse">
              <a:avLst/>
            </a:prstGeom>
            <a:noFill/>
            <a:ln w="63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 descr="Page 5 Icons.wmf"/>
            <p:cNvPicPr>
              <a:picLocks noChangeAspect="1"/>
            </p:cNvPicPr>
            <p:nvPr/>
          </p:nvPicPr>
          <p:blipFill>
            <a:blip r:embed="rId2" cstate="print"/>
            <a:srcRect r="76941"/>
            <a:stretch>
              <a:fillRect/>
            </a:stretch>
          </p:blipFill>
          <p:spPr>
            <a:xfrm>
              <a:off x="707331" y="2058070"/>
              <a:ext cx="648072" cy="43204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71392" y="2694520"/>
            <a:ext cx="792088" cy="792088"/>
            <a:chOff x="611560" y="2924944"/>
            <a:chExt cx="792088" cy="792088"/>
          </a:xfrm>
        </p:grpSpPr>
        <p:sp>
          <p:nvSpPr>
            <p:cNvPr id="48" name="Oval 47"/>
            <p:cNvSpPr/>
            <p:nvPr/>
          </p:nvSpPr>
          <p:spPr>
            <a:xfrm>
              <a:off x="611560" y="292494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 descr="Page 5 Icons.wmf"/>
            <p:cNvPicPr>
              <a:picLocks noChangeAspect="1"/>
            </p:cNvPicPr>
            <p:nvPr/>
          </p:nvPicPr>
          <p:blipFill>
            <a:blip r:embed="rId2" cstate="print"/>
            <a:srcRect l="28183" r="53882"/>
            <a:stretch>
              <a:fillRect/>
            </a:stretch>
          </p:blipFill>
          <p:spPr>
            <a:xfrm>
              <a:off x="714525" y="3097535"/>
              <a:ext cx="504056" cy="43204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11560" y="3775911"/>
            <a:ext cx="792088" cy="792088"/>
            <a:chOff x="611560" y="4005064"/>
            <a:chExt cx="792088" cy="792088"/>
          </a:xfrm>
        </p:grpSpPr>
        <p:sp>
          <p:nvSpPr>
            <p:cNvPr id="51" name="Oval 50"/>
            <p:cNvSpPr/>
            <p:nvPr/>
          </p:nvSpPr>
          <p:spPr>
            <a:xfrm>
              <a:off x="611560" y="400506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Page 5 Icons.wmf"/>
            <p:cNvPicPr>
              <a:picLocks noChangeAspect="1"/>
            </p:cNvPicPr>
            <p:nvPr/>
          </p:nvPicPr>
          <p:blipFill>
            <a:blip r:embed="rId2" cstate="print"/>
            <a:srcRect l="56367" r="25698"/>
            <a:stretch>
              <a:fillRect/>
            </a:stretch>
          </p:blipFill>
          <p:spPr>
            <a:xfrm>
              <a:off x="762720" y="4182418"/>
              <a:ext cx="504056" cy="43204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18704" y="4798063"/>
            <a:ext cx="792088" cy="792088"/>
            <a:chOff x="611560" y="5085184"/>
            <a:chExt cx="792088" cy="792088"/>
          </a:xfrm>
        </p:grpSpPr>
        <p:sp>
          <p:nvSpPr>
            <p:cNvPr id="54" name="Oval 53"/>
            <p:cNvSpPr/>
            <p:nvPr/>
          </p:nvSpPr>
          <p:spPr>
            <a:xfrm>
              <a:off x="611560" y="508518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Page 5 Icons.wmf"/>
            <p:cNvPicPr>
              <a:picLocks noChangeAspect="1"/>
            </p:cNvPicPr>
            <p:nvPr/>
          </p:nvPicPr>
          <p:blipFill>
            <a:blip r:embed="rId2" cstate="print"/>
            <a:srcRect l="79425" r="-2484"/>
            <a:stretch>
              <a:fillRect/>
            </a:stretch>
          </p:blipFill>
          <p:spPr>
            <a:xfrm>
              <a:off x="676424" y="5267870"/>
              <a:ext cx="576064" cy="384043"/>
            </a:xfrm>
            <a:prstGeom prst="rect">
              <a:avLst/>
            </a:prstGeom>
          </p:spPr>
        </p:pic>
      </p:grpSp>
      <p:sp>
        <p:nvSpPr>
          <p:cNvPr id="13" name="Subtitle 2"/>
          <p:cNvSpPr txBox="1">
            <a:spLocks/>
          </p:cNvSpPr>
          <p:nvPr/>
        </p:nvSpPr>
        <p:spPr>
          <a:xfrm>
            <a:off x="539552" y="620688"/>
            <a:ext cx="8136904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>
                <a:solidFill>
                  <a:srgbClr val="163E6F"/>
                </a:solidFill>
                <a:latin typeface="Helvetica 55 Roman" pitchFamily="34" charset="0"/>
              </a:rPr>
              <a:t>How?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/>
          <p:cNvSpPr txBox="1">
            <a:spLocks/>
          </p:cNvSpPr>
          <p:nvPr/>
        </p:nvSpPr>
        <p:spPr>
          <a:xfrm>
            <a:off x="1586609" y="4664970"/>
            <a:ext cx="6500858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spcBef>
                <a:spcPts val="0"/>
              </a:spcBef>
              <a:spcAft>
                <a:spcPts val="4800"/>
              </a:spcAft>
            </a:pPr>
            <a: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  <a:t>Wide diversity of knowledge</a:t>
            </a:r>
            <a:b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  <a:t>in all core functions to be successful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700808"/>
            <a:ext cx="5760640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One constant in business is change (not an option)</a:t>
            </a:r>
          </a:p>
          <a:p>
            <a:pPr marL="25200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Businesses must embrace change rather than resist change (change is not going away)</a:t>
            </a:r>
          </a:p>
          <a:p>
            <a:pPr marL="25200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Plan for orderly change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4000" b="1" dirty="0">
                <a:solidFill>
                  <a:srgbClr val="163E6F"/>
                </a:solidFill>
                <a:latin typeface="Helvetica 55 Roman" pitchFamily="34" charset="0"/>
              </a:rPr>
              <a:t>Managing Change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720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utterstock_189635450 [Converted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620688"/>
            <a:ext cx="3131840" cy="56842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4066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340767"/>
            <a:ext cx="8280920" cy="4518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Internal factors: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Seek cost savings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Improve product or service quality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Reduce work hours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Have less employee stress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Improve internal security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Standardize workflow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lvl="1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92411"/>
          </a:xfrm>
          <a:prstGeom prst="rect">
            <a:avLst/>
          </a:prstGeom>
          <a:solidFill>
            <a:srgbClr val="163E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87624" y="404664"/>
            <a:ext cx="705678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b="1" dirty="0">
              <a:solidFill>
                <a:prstClr val="white"/>
              </a:solidFill>
              <a:latin typeface="Helvetica 65 Medium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9512" y="332656"/>
            <a:ext cx="871296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prstClr val="white"/>
                </a:solidFill>
                <a:latin typeface="Helvetica 55 Roman"/>
                <a:cs typeface="Helvetica 55 Roman"/>
              </a:rPr>
              <a:t>What Causes Change?</a:t>
            </a:r>
            <a:endParaRPr lang="en-IN" b="1" dirty="0">
              <a:solidFill>
                <a:prstClr val="white"/>
              </a:solidFill>
              <a:latin typeface="Helvetica 55 Roman"/>
              <a:cs typeface="Helvetica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5254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340767"/>
            <a:ext cx="8280920" cy="4518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External factors: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Customer desires and needs change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Industry changes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Competition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Economic factors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New laws or regulations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Pressure from investors for improved profits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92411"/>
          </a:xfrm>
          <a:prstGeom prst="rect">
            <a:avLst/>
          </a:prstGeom>
          <a:solidFill>
            <a:srgbClr val="163E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87624" y="404664"/>
            <a:ext cx="705678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b="1" dirty="0">
              <a:solidFill>
                <a:prstClr val="white"/>
              </a:solidFill>
              <a:latin typeface="Helvetica 65 Medium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9512" y="332656"/>
            <a:ext cx="871296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prstClr val="white"/>
                </a:solidFill>
                <a:latin typeface="Helvetica 55 Roman"/>
                <a:cs typeface="Helvetica 55 Roman"/>
              </a:rPr>
              <a:t>What Causes Change?</a:t>
            </a:r>
            <a:endParaRPr lang="en-IN" b="1" dirty="0">
              <a:solidFill>
                <a:prstClr val="white"/>
              </a:solidFill>
              <a:latin typeface="Helvetica 55 Roman"/>
              <a:cs typeface="Helvetica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5469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340767"/>
            <a:ext cx="8280920" cy="4518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Amazon effect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The way consumers shop</a:t>
            </a:r>
          </a:p>
          <a:p>
            <a:pPr marL="1371600" lvl="2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§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Online vs. retail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Competitive pricing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Demand for additional services</a:t>
            </a: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en-IN" b="1" dirty="0">
                <a:solidFill>
                  <a:srgbClr val="000000"/>
                </a:solidFill>
                <a:latin typeface="Helvetica 55 Roman"/>
                <a:cs typeface="Helvetica 55 Roman"/>
              </a:rPr>
              <a:t>Change in return policies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92411"/>
          </a:xfrm>
          <a:prstGeom prst="rect">
            <a:avLst/>
          </a:prstGeom>
          <a:solidFill>
            <a:srgbClr val="163E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87624" y="404664"/>
            <a:ext cx="705678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b="1" dirty="0">
              <a:solidFill>
                <a:prstClr val="white"/>
              </a:solidFill>
              <a:latin typeface="Helvetica 65 Medium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9512" y="332656"/>
            <a:ext cx="871296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 dirty="0">
                <a:solidFill>
                  <a:prstClr val="white"/>
                </a:solidFill>
                <a:latin typeface="Helvetica 55 Roman"/>
                <a:cs typeface="Helvetica 55 Roman"/>
              </a:rPr>
              <a:t>Current Example of External Factor</a:t>
            </a:r>
            <a:endParaRPr lang="en-IN" b="1" dirty="0">
              <a:solidFill>
                <a:prstClr val="white"/>
              </a:solidFill>
              <a:latin typeface="Helvetica 55 Roman"/>
              <a:cs typeface="Helvetica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6009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146161" y="1556792"/>
            <a:ext cx="6829723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5200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What changes will have the least amount of business interruption?</a:t>
            </a:r>
          </a:p>
          <a:p>
            <a:pPr marL="745200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What changes will provide maximum efficiency?</a:t>
            </a:r>
          </a:p>
          <a:p>
            <a:pPr marL="745200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en-IN" b="1" dirty="0">
                <a:solidFill>
                  <a:prstClr val="black"/>
                </a:solidFill>
                <a:latin typeface="Helvetica 55 Roman" pitchFamily="34" charset="0"/>
              </a:rPr>
              <a:t>What is the best time to implement the changes?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4000" b="1" dirty="0">
                <a:solidFill>
                  <a:srgbClr val="163E6F"/>
                </a:solidFill>
                <a:latin typeface="Helvetica 55 Roman" pitchFamily="34" charset="0"/>
              </a:rPr>
              <a:t>Plan for Change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720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utterstock_189635450 [Converted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620688"/>
            <a:ext cx="3131840" cy="56842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10746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67744" y="1268760"/>
            <a:ext cx="6876256" cy="1224136"/>
            <a:chOff x="2267744" y="1268760"/>
            <a:chExt cx="6876256" cy="1224136"/>
          </a:xfrm>
        </p:grpSpPr>
        <p:sp>
          <p:nvSpPr>
            <p:cNvPr id="8" name="Rectangle 7"/>
            <p:cNvSpPr/>
            <p:nvPr/>
          </p:nvSpPr>
          <p:spPr>
            <a:xfrm>
              <a:off x="2267744" y="1268760"/>
              <a:ext cx="6876256" cy="1224136"/>
            </a:xfrm>
            <a:prstGeom prst="rect">
              <a:avLst/>
            </a:prstGeom>
            <a:solidFill>
              <a:srgbClr val="163E6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4644008" y="1340768"/>
              <a:ext cx="4104456" cy="10801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en-IN" sz="3000" b="1">
                  <a:solidFill>
                    <a:schemeClr val="bg1"/>
                  </a:solidFill>
                  <a:latin typeface="Helvetica 55 Roman" pitchFamily="34" charset="0"/>
                </a:rPr>
                <a:t>Propel Your Small Business to Success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55776" y="2960948"/>
            <a:ext cx="6588224" cy="1224136"/>
            <a:chOff x="2555776" y="2960948"/>
            <a:chExt cx="6588224" cy="1224136"/>
          </a:xfrm>
        </p:grpSpPr>
        <p:sp>
          <p:nvSpPr>
            <p:cNvPr id="11" name="Rectangle 10"/>
            <p:cNvSpPr/>
            <p:nvPr/>
          </p:nvSpPr>
          <p:spPr>
            <a:xfrm>
              <a:off x="2555776" y="2960948"/>
              <a:ext cx="6588224" cy="1224136"/>
            </a:xfrm>
            <a:prstGeom prst="rect">
              <a:avLst/>
            </a:prstGeom>
            <a:solidFill>
              <a:srgbClr val="EE342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4644008" y="3032956"/>
              <a:ext cx="3744416" cy="10801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en-IN" sz="3000" b="1">
                  <a:solidFill>
                    <a:schemeClr val="bg1"/>
                  </a:solidFill>
                  <a:latin typeface="Helvetica 55 Roman" pitchFamily="34" charset="0"/>
                </a:rPr>
                <a:t>Go from Stagnation to Elevation!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71800" y="4653136"/>
            <a:ext cx="6696744" cy="792088"/>
            <a:chOff x="2771800" y="4653136"/>
            <a:chExt cx="6696744" cy="792088"/>
          </a:xfrm>
        </p:grpSpPr>
        <p:sp>
          <p:nvSpPr>
            <p:cNvPr id="14" name="Rectangle 13"/>
            <p:cNvSpPr/>
            <p:nvPr/>
          </p:nvSpPr>
          <p:spPr>
            <a:xfrm>
              <a:off x="2771800" y="4653136"/>
              <a:ext cx="6372200" cy="792088"/>
            </a:xfrm>
            <a:prstGeom prst="rect">
              <a:avLst/>
            </a:prstGeom>
            <a:solidFill>
              <a:srgbClr val="163E6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4644008" y="4797152"/>
              <a:ext cx="4824536" cy="5040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en-IN" sz="3000" b="1">
                  <a:solidFill>
                    <a:schemeClr val="bg1"/>
                  </a:solidFill>
                  <a:latin typeface="Helvetica 55 Roman" pitchFamily="34" charset="0"/>
                </a:rPr>
                <a:t>Knowledge is the Key!</a:t>
              </a:r>
            </a:p>
          </p:txBody>
        </p:sp>
      </p:grpSp>
      <p:pic>
        <p:nvPicPr>
          <p:cNvPr id="16" name="Picture 15" descr="shutterstock_164018978.jpg"/>
          <p:cNvPicPr>
            <a:picLocks noChangeAspect="1"/>
          </p:cNvPicPr>
          <p:nvPr/>
        </p:nvPicPr>
        <p:blipFill>
          <a:blip r:embed="rId2" cstate="print"/>
          <a:srcRect l="16250" r="17735"/>
          <a:stretch>
            <a:fillRect/>
          </a:stretch>
        </p:blipFill>
        <p:spPr>
          <a:xfrm>
            <a:off x="-540568" y="-732742"/>
            <a:ext cx="6264696" cy="7590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Subtitle 2"/>
          <p:cNvSpPr txBox="1">
            <a:spLocks/>
          </p:cNvSpPr>
          <p:nvPr/>
        </p:nvSpPr>
        <p:spPr>
          <a:xfrm rot="16200000">
            <a:off x="467544" y="1844824"/>
            <a:ext cx="4104456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Clr>
                <a:srgbClr val="EE3425"/>
              </a:buClr>
            </a:pPr>
            <a:r>
              <a:rPr lang="en-IN" sz="5400" b="1">
                <a:solidFill>
                  <a:schemeClr val="bg1"/>
                </a:solidFill>
                <a:latin typeface="Futura-Bold" pitchFamily="2" charset="0"/>
              </a:rPr>
              <a:t>SUCCESS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212976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39552" y="1519624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500" b="1" dirty="0">
                <a:solidFill>
                  <a:schemeClr val="bg1"/>
                </a:solidFill>
                <a:latin typeface="Helvetica 55 Roman" pitchFamily="34" charset="0"/>
              </a:rPr>
              <a:t>Insert Name</a:t>
            </a:r>
          </a:p>
          <a:p>
            <a:pPr algn="ctr"/>
            <a:endParaRPr lang="en-US" sz="35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pic>
        <p:nvPicPr>
          <p:cNvPr id="6" name="Picture 5" descr="im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3888" y="3645024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4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/>
          <p:cNvSpPr txBox="1">
            <a:spLocks/>
          </p:cNvSpPr>
          <p:nvPr/>
        </p:nvSpPr>
        <p:spPr>
          <a:xfrm>
            <a:off x="602907" y="1573766"/>
            <a:ext cx="7776864" cy="4248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Rearview mirror approach – looks backward</a:t>
            </a:r>
          </a:p>
          <a:p>
            <a:pPr marL="648000" lvl="0" indent="-360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What happened?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Front windshield approach looks to the future</a:t>
            </a:r>
          </a:p>
          <a:p>
            <a:pPr marL="648000" lvl="0" indent="-360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What </a:t>
            </a:r>
            <a:r>
              <a:rPr lang="en-IN" sz="2400" b="1" i="1" dirty="0">
                <a:solidFill>
                  <a:srgbClr val="000000"/>
                </a:solidFill>
                <a:latin typeface="Helvetica 55 Roman" pitchFamily="34" charset="0"/>
              </a:rPr>
              <a:t>might</a:t>
            </a: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 happen?</a:t>
            </a:r>
          </a:p>
          <a:p>
            <a:pPr marL="648000" lvl="0" indent="-360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What </a:t>
            </a:r>
            <a:r>
              <a:rPr lang="en-IN" sz="2400" b="1" i="1" dirty="0">
                <a:solidFill>
                  <a:srgbClr val="000000"/>
                </a:solidFill>
                <a:latin typeface="Helvetica 55 Roman" pitchFamily="34" charset="0"/>
              </a:rPr>
              <a:t>can</a:t>
            </a: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 happen?</a:t>
            </a:r>
          </a:p>
          <a:p>
            <a:pPr marL="648000" lvl="0" indent="-360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What </a:t>
            </a:r>
            <a:r>
              <a:rPr lang="en-IN" sz="2400" b="1" i="1" dirty="0">
                <a:solidFill>
                  <a:srgbClr val="000000"/>
                </a:solidFill>
                <a:latin typeface="Helvetica 55 Roman" pitchFamily="34" charset="0"/>
              </a:rPr>
              <a:t>should</a:t>
            </a: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 happen?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500" b="1">
                <a:solidFill>
                  <a:srgbClr val="163E6F"/>
                </a:solidFill>
                <a:latin typeface="Helvetica 65 Medium" pitchFamily="34" charset="0"/>
              </a:rPr>
              <a:t>Forward-Thinking Systems Approach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/>
          <p:cNvSpPr txBox="1">
            <a:spLocks/>
          </p:cNvSpPr>
          <p:nvPr/>
        </p:nvSpPr>
        <p:spPr>
          <a:xfrm>
            <a:off x="606706" y="1556792"/>
            <a:ext cx="7776864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Regardless of size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Be proactive – Not reactive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Proactive</a:t>
            </a:r>
          </a:p>
          <a:p>
            <a:pPr marL="648000" lvl="0" indent="-360000" algn="l"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Plan with specifics</a:t>
            </a:r>
          </a:p>
          <a:p>
            <a:pPr marL="648000" lvl="0" indent="-360000" algn="l"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Roadmap to the future</a:t>
            </a:r>
          </a:p>
          <a:p>
            <a:pPr marL="358775" indent="-358775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Reactive</a:t>
            </a:r>
          </a:p>
          <a:p>
            <a:pPr marL="682625" lvl="0" indent="-334963" algn="l"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  <a:t>React to something that already happened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465138" indent="26988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>
                <a:solidFill>
                  <a:srgbClr val="163E6F"/>
                </a:solidFill>
                <a:latin typeface="Helvetica 65 Medium" pitchFamily="34" charset="0"/>
              </a:rPr>
              <a:t>Importance of Planning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611560" y="1700808"/>
            <a:ext cx="7776864" cy="2592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Success is not based on only one factor in a business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Improvements in the entire system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Operating as efficiently as possible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Beating the competition by being better and different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065619"/>
            <a:ext cx="9144000" cy="893207"/>
          </a:xfrm>
          <a:prstGeom prst="rect">
            <a:avLst/>
          </a:prstGeom>
          <a:solidFill>
            <a:srgbClr val="EE34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5266000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IN" sz="2600" b="1" dirty="0">
                <a:solidFill>
                  <a:schemeClr val="bg1"/>
                </a:solidFill>
                <a:latin typeface="Helvetica 55 Roman" pitchFamily="34" charset="0"/>
              </a:rPr>
              <a:t>Question: How do you even get started?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85698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2235200" algn="l"/>
              </a:tabLst>
            </a:pPr>
            <a:r>
              <a:rPr lang="en-IN" sz="3500" b="1">
                <a:solidFill>
                  <a:srgbClr val="163E6F"/>
                </a:solidFill>
                <a:latin typeface="Helvetica 55 Roman" pitchFamily="34" charset="0"/>
              </a:rPr>
              <a:t>Accelerated Actions to Maximize Profit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7584" y="1988840"/>
            <a:ext cx="3709327" cy="1904790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Rectangle 4"/>
          <p:cNvSpPr/>
          <p:nvPr/>
        </p:nvSpPr>
        <p:spPr>
          <a:xfrm>
            <a:off x="4536911" y="1988840"/>
            <a:ext cx="3709327" cy="1904790"/>
          </a:xfrm>
          <a:prstGeom prst="rect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ectangle 5"/>
          <p:cNvSpPr/>
          <p:nvPr/>
        </p:nvSpPr>
        <p:spPr>
          <a:xfrm>
            <a:off x="827584" y="3893630"/>
            <a:ext cx="3709327" cy="1904790"/>
          </a:xfrm>
          <a:prstGeom prst="rect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Rectangle 6"/>
          <p:cNvSpPr/>
          <p:nvPr/>
        </p:nvSpPr>
        <p:spPr>
          <a:xfrm>
            <a:off x="4536911" y="3893630"/>
            <a:ext cx="3709327" cy="1904790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/>
          <p:cNvSpPr/>
          <p:nvPr/>
        </p:nvSpPr>
        <p:spPr>
          <a:xfrm>
            <a:off x="1446582" y="2558059"/>
            <a:ext cx="24773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Helvetica 65 Medium" pitchFamily="34" charset="0"/>
              </a:rPr>
              <a:t>Strengths</a:t>
            </a:r>
            <a:endParaRPr lang="bg-BG" sz="4000">
              <a:solidFill>
                <a:schemeClr val="bg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 flipV="1">
            <a:off x="6228184" y="3861048"/>
            <a:ext cx="275693" cy="165416"/>
          </a:xfrm>
          <a:prstGeom prst="triangl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5400000" flipH="1" flipV="1">
            <a:off x="4368192" y="4712928"/>
            <a:ext cx="275693" cy="156109"/>
          </a:xfrm>
          <a:prstGeom prst="triangl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11" name="Isosceles Triangle 10"/>
          <p:cNvSpPr/>
          <p:nvPr/>
        </p:nvSpPr>
        <p:spPr>
          <a:xfrm rot="16200000" flipV="1">
            <a:off x="4440200" y="2840720"/>
            <a:ext cx="275693" cy="156109"/>
          </a:xfrm>
          <a:prstGeom prst="triangl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83968" y="3638179"/>
            <a:ext cx="499461" cy="499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/>
          <p:cNvSpPr/>
          <p:nvPr/>
        </p:nvSpPr>
        <p:spPr>
          <a:xfrm>
            <a:off x="4860032" y="2558059"/>
            <a:ext cx="31698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Helvetica 65 Medium" pitchFamily="34" charset="0"/>
              </a:rPr>
              <a:t>Weaknesses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4158" y="4430267"/>
            <a:ext cx="35621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Helvetica 65 Medium" pitchFamily="34" charset="0"/>
              </a:rPr>
              <a:t>Opportunities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62761" y="4430267"/>
            <a:ext cx="1964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Helvetica 65 Medium" pitchFamily="34" charset="0"/>
              </a:rPr>
              <a:t>Threats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500" b="1">
                <a:solidFill>
                  <a:srgbClr val="163E6F"/>
                </a:solidFill>
                <a:latin typeface="Helvetica 55 Roman" pitchFamily="34" charset="0"/>
              </a:rPr>
              <a:t>SWOT Analysis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/>
          <p:cNvSpPr txBox="1">
            <a:spLocks/>
          </p:cNvSpPr>
          <p:nvPr/>
        </p:nvSpPr>
        <p:spPr>
          <a:xfrm>
            <a:off x="755576" y="5949280"/>
            <a:ext cx="7776864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1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**Every business has something in each category**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"/>
          <p:cNvSpPr txBox="1">
            <a:spLocks/>
          </p:cNvSpPr>
          <p:nvPr/>
        </p:nvSpPr>
        <p:spPr>
          <a:xfrm>
            <a:off x="611560" y="1641910"/>
            <a:ext cx="8532440" cy="3227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  <a:t>Critical self-evaluation of your business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  <a:t>Highlights factors when planning for the future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  <a:t>Identifies where a business is in</a:t>
            </a:r>
            <a:b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  <a:t>relation to the competition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Helvetica 55 Roman" pitchFamily="34" charset="0"/>
              </a:rPr>
              <a:t>Strategic plan emerges</a:t>
            </a: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500" b="1">
                <a:solidFill>
                  <a:srgbClr val="163E6F"/>
                </a:solidFill>
                <a:latin typeface="Helvetica 55 Roman" pitchFamily="34" charset="0"/>
              </a:rPr>
              <a:t>SWOT Analysis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utterstock_79764832.jpg"/>
          <p:cNvPicPr>
            <a:picLocks noChangeAspect="1"/>
          </p:cNvPicPr>
          <p:nvPr/>
        </p:nvPicPr>
        <p:blipFill>
          <a:blip r:embed="rId2" cstate="print"/>
          <a:srcRect l="5255" r="585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5328592"/>
            <a:ext cx="9144000" cy="1556792"/>
          </a:xfrm>
          <a:prstGeom prst="rect">
            <a:avLst/>
          </a:prstGeom>
          <a:solidFill>
            <a:srgbClr val="163E6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467544" y="5517232"/>
            <a:ext cx="8208912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500" b="1">
                <a:solidFill>
                  <a:schemeClr val="bg1"/>
                </a:solidFill>
                <a:latin typeface="Helvetica 55 Roman" pitchFamily="34" charset="0"/>
              </a:rPr>
              <a:t>Operational Management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7940</TotalTime>
  <Words>947</Words>
  <Application>Microsoft Macintosh PowerPoint</Application>
  <PresentationFormat>On-screen Show (4:3)</PresentationFormat>
  <Paragraphs>195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Futura-Bold</vt:lpstr>
      <vt:lpstr>Helvetica 55 Roman</vt:lpstr>
      <vt:lpstr>Helvetica 65 Medium</vt:lpstr>
      <vt:lpstr>Liberation Sans</vt:lpstr>
      <vt:lpstr>Oswald Light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francis</dc:creator>
  <cp:lastModifiedBy>Richard Weinberger</cp:lastModifiedBy>
  <cp:revision>305</cp:revision>
  <cp:lastPrinted>2014-10-11T12:54:36Z</cp:lastPrinted>
  <dcterms:created xsi:type="dcterms:W3CDTF">2014-09-12T18:30:41Z</dcterms:created>
  <dcterms:modified xsi:type="dcterms:W3CDTF">2020-03-09T21:39:10Z</dcterms:modified>
</cp:coreProperties>
</file>